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80" r:id="rId4"/>
    <p:sldId id="270" r:id="rId5"/>
    <p:sldId id="281" r:id="rId6"/>
    <p:sldId id="282" r:id="rId7"/>
    <p:sldId id="286" r:id="rId8"/>
    <p:sldId id="285" r:id="rId9"/>
    <p:sldId id="287" r:id="rId10"/>
    <p:sldId id="283" r:id="rId11"/>
    <p:sldId id="288" r:id="rId12"/>
    <p:sldId id="289" r:id="rId13"/>
    <p:sldId id="290" r:id="rId14"/>
    <p:sldId id="291" r:id="rId15"/>
    <p:sldId id="292" r:id="rId16"/>
    <p:sldId id="293" r:id="rId17"/>
    <p:sldId id="284" r:id="rId18"/>
    <p:sldId id="294" r:id="rId19"/>
    <p:sldId id="29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8F5"/>
    <a:srgbClr val="05496B"/>
    <a:srgbClr val="076797"/>
    <a:srgbClr val="E73A1C"/>
    <a:srgbClr val="065D88"/>
    <a:srgbClr val="7CAFDE"/>
    <a:srgbClr val="0878B0"/>
    <a:srgbClr val="D9D9D9"/>
    <a:srgbClr val="09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0" autoAdjust="0"/>
    <p:restoredTop sz="87938"/>
  </p:normalViewPr>
  <p:slideViewPr>
    <p:cSldViewPr snapToGrid="0">
      <p:cViewPr>
        <p:scale>
          <a:sx n="98" d="100"/>
          <a:sy n="98" d="100"/>
        </p:scale>
        <p:origin x="7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331E-1672-4149-9F54-8061C9A6C811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D3ED-7856-FF49-A760-F8241A3F8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7/11/15953794/uber-susan-fowler-manager-engineering-sexism-harassment" TargetMode="External"/><Relationship Id="rId4" Type="http://schemas.openxmlformats.org/officeDocument/2006/relationships/hyperlink" Target="https://www.recode.net/2017/4/6/15194322/waymo-uber-lawsuit-self-driving-lidar-anthony-levandowski-injunction" TargetMode="External"/><Relationship Id="rId5" Type="http://schemas.openxmlformats.org/officeDocument/2006/relationships/hyperlink" Target="https://www.recode.net/2017/1/30/14445122/delete-uber-trump-protest-immigration-ba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nyc.gov/html/tlc/html/about/trip_record_data.shtml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year has been a PR nightmare for Uber, as the ride-sharing company has committed all sorts of blunders — legal and otherwise. Uber has been accused of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sexual harassment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stealing trade secrets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profiteering off protests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York City Taxi &amp; Limousine Commission, there are 1.1 billion individual taxi trips in the city from January 2009 through June 2015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TLC trip record dataset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data for over 1.1 billion taxi trips from January 2009 through June 2015, covering both yellow and green taxis.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day </a:t>
            </a:r>
            <a:r>
              <a:rPr lang="mr-IN" sz="1200" dirty="0" smtClean="0"/>
              <a:t>…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a scatter plot : displays how the duration of trip changes with time, grouped by pairs of pick up and drop off location.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line chart : displays the trend of numbers of trips begin in each zone.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chord graph : compares the amount of trips from A to B and that from B to A.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slope graph : compare the difference of trip amount between seven days in a week, grouped by zone of departure.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pie chart : displays the partition of trips in a time interval(like morning peak and afternoon) with </a:t>
            </a:r>
            <a:r>
              <a:rPr lang="en-US" dirty="0" err="1" smtClean="0"/>
              <a:t>dif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5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7747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143750" y="0"/>
            <a:ext cx="5048250" cy="6858000"/>
          </a:xfrm>
          <a:prstGeom prst="rect">
            <a:avLst/>
          </a:prstGeom>
          <a:blipFill rotWithShape="1">
            <a:blip r:embed="rId2"/>
            <a:srcRect/>
            <a:stretch>
              <a:fillRect l="-44549" r="-3248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693" y="0"/>
            <a:ext cx="5071307" cy="6858000"/>
          </a:xfrm>
          <a:prstGeom prst="rect">
            <a:avLst/>
          </a:prstGeom>
          <a:solidFill>
            <a:srgbClr val="05496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1"/>
            <a:ext cx="5203371" cy="6881051"/>
            <a:chOff x="6988629" y="-1"/>
            <a:chExt cx="5203371" cy="6881051"/>
          </a:xfrm>
        </p:grpSpPr>
        <p:sp>
          <p:nvSpPr>
            <p:cNvPr id="6" name="矩形 5"/>
            <p:cNvSpPr/>
            <p:nvPr userDrawn="1"/>
          </p:nvSpPr>
          <p:spPr>
            <a:xfrm>
              <a:off x="7010400" y="0"/>
              <a:ext cx="5181600" cy="688105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 userDrawn="1"/>
          </p:nvSpPr>
          <p:spPr>
            <a:xfrm>
              <a:off x="7010400" y="0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8730343" y="1736365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730343" y="-1"/>
              <a:ext cx="1719943" cy="1719943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988629" y="1736365"/>
              <a:ext cx="1719943" cy="1719943"/>
            </a:xfrm>
            <a:prstGeom prst="rect">
              <a:avLst/>
            </a:prstGeom>
            <a:solidFill>
              <a:srgbClr val="065D88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013121" y="3440524"/>
              <a:ext cx="1719943" cy="171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730342" y="5157839"/>
              <a:ext cx="1719943" cy="1719943"/>
            </a:xfrm>
            <a:prstGeom prst="rect">
              <a:avLst/>
            </a:prstGeom>
            <a:solidFill>
              <a:srgbClr val="05496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010400" y="5157839"/>
              <a:ext cx="1719943" cy="171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1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6829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/>
          <p:cNvSpPr/>
          <p:nvPr/>
        </p:nvSpPr>
        <p:spPr>
          <a:xfrm>
            <a:off x="1450618" y="4700255"/>
            <a:ext cx="93021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smtClean="0">
                <a:solidFill>
                  <a:srgbClr val="05496B"/>
                </a:solidFill>
              </a:rPr>
              <a:t>Yellow-Taxi Analysis </a:t>
            </a:r>
            <a:r>
              <a:rPr kumimoji="1" lang="en-US" altLang="zh-CN" sz="6600" dirty="0" smtClean="0">
                <a:solidFill>
                  <a:srgbClr val="05496B"/>
                </a:solidFill>
              </a:rPr>
              <a:t>in NYC</a:t>
            </a:r>
            <a:endParaRPr kumimoji="1" lang="zh-CN" altLang="en-US" sz="6600" dirty="0">
              <a:solidFill>
                <a:srgbClr val="05496B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1921239" y="5735314"/>
            <a:ext cx="8258629" cy="0"/>
          </a:xfrm>
          <a:prstGeom prst="line">
            <a:avLst/>
          </a:prstGeom>
          <a:ln w="12700">
            <a:solidFill>
              <a:srgbClr val="054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4279306" y="6168754"/>
            <a:ext cx="3727294" cy="276995"/>
          </a:xfrm>
          <a:prstGeom prst="rect">
            <a:avLst/>
          </a:prstGeom>
          <a:solidFill>
            <a:srgbClr val="065D88"/>
          </a:solidFill>
        </p:spPr>
        <p:txBody>
          <a:bodyPr wrap="none" lIns="91436" tIns="45718" rIns="91436" bIns="45718">
            <a:spAutoFit/>
          </a:bodyPr>
          <a:lstStyle/>
          <a:p>
            <a:pPr defTabSz="457178"/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Presented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by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BILIBILI Business Intelligence Group</a:t>
            </a:r>
            <a:endParaRPr kumimoji="1" lang="zh-CN" altLang="en-US" sz="1200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3" y="1149950"/>
            <a:ext cx="5854071" cy="3205640"/>
          </a:xfrm>
          <a:prstGeom prst="rect">
            <a:avLst/>
          </a:prstGeom>
        </p:spPr>
      </p:pic>
      <p:grpSp>
        <p:nvGrpSpPr>
          <p:cNvPr id="240" name="组合 14"/>
          <p:cNvGrpSpPr/>
          <p:nvPr/>
        </p:nvGrpSpPr>
        <p:grpSpPr>
          <a:xfrm>
            <a:off x="7320650" y="1451985"/>
            <a:ext cx="3884407" cy="3114147"/>
            <a:chOff x="703626" y="2102149"/>
            <a:chExt cx="3632596" cy="2912269"/>
          </a:xfrm>
        </p:grpSpPr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2291919" y="4188124"/>
              <a:ext cx="902494" cy="826294"/>
            </a:xfrm>
            <a:custGeom>
              <a:avLst/>
              <a:gdLst>
                <a:gd name="T0" fmla="*/ 443 w 758"/>
                <a:gd name="T1" fmla="*/ 694 h 694"/>
                <a:gd name="T2" fmla="*/ 0 w 758"/>
                <a:gd name="T3" fmla="*/ 379 h 694"/>
                <a:gd name="T4" fmla="*/ 315 w 758"/>
                <a:gd name="T5" fmla="*/ 0 h 694"/>
                <a:gd name="T6" fmla="*/ 758 w 758"/>
                <a:gd name="T7" fmla="*/ 126 h 694"/>
                <a:gd name="T8" fmla="*/ 443 w 758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694">
                  <a:moveTo>
                    <a:pt x="443" y="694"/>
                  </a:moveTo>
                  <a:lnTo>
                    <a:pt x="0" y="379"/>
                  </a:lnTo>
                  <a:lnTo>
                    <a:pt x="315" y="0"/>
                  </a:lnTo>
                  <a:lnTo>
                    <a:pt x="758" y="126"/>
                  </a:lnTo>
                  <a:lnTo>
                    <a:pt x="443" y="69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2666966" y="3886897"/>
              <a:ext cx="902494" cy="451247"/>
            </a:xfrm>
            <a:custGeom>
              <a:avLst/>
              <a:gdLst>
                <a:gd name="T0" fmla="*/ 317 w 758"/>
                <a:gd name="T1" fmla="*/ 0 h 379"/>
                <a:gd name="T2" fmla="*/ 758 w 758"/>
                <a:gd name="T3" fmla="*/ 189 h 379"/>
                <a:gd name="T4" fmla="*/ 443 w 758"/>
                <a:gd name="T5" fmla="*/ 379 h 379"/>
                <a:gd name="T6" fmla="*/ 0 w 758"/>
                <a:gd name="T7" fmla="*/ 253 h 379"/>
                <a:gd name="T8" fmla="*/ 317 w 758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379">
                  <a:moveTo>
                    <a:pt x="317" y="0"/>
                  </a:moveTo>
                  <a:lnTo>
                    <a:pt x="758" y="189"/>
                  </a:lnTo>
                  <a:lnTo>
                    <a:pt x="443" y="379"/>
                  </a:lnTo>
                  <a:lnTo>
                    <a:pt x="0" y="25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"/>
            <p:cNvSpPr>
              <a:spLocks/>
            </p:cNvSpPr>
            <p:nvPr/>
          </p:nvSpPr>
          <p:spPr bwMode="auto">
            <a:xfrm>
              <a:off x="3044394" y="3435649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379 h 568"/>
                <a:gd name="T4" fmla="*/ 441 w 758"/>
                <a:gd name="T5" fmla="*/ 568 h 568"/>
                <a:gd name="T6" fmla="*/ 758 w 758"/>
                <a:gd name="T7" fmla="*/ 64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379"/>
                  </a:lnTo>
                  <a:lnTo>
                    <a:pt x="441" y="568"/>
                  </a:lnTo>
                  <a:lnTo>
                    <a:pt x="758" y="6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419441" y="3286821"/>
              <a:ext cx="902494" cy="225029"/>
            </a:xfrm>
            <a:custGeom>
              <a:avLst/>
              <a:gdLst>
                <a:gd name="T0" fmla="*/ 315 w 758"/>
                <a:gd name="T1" fmla="*/ 0 h 189"/>
                <a:gd name="T2" fmla="*/ 758 w 758"/>
                <a:gd name="T3" fmla="*/ 64 h 189"/>
                <a:gd name="T4" fmla="*/ 443 w 758"/>
                <a:gd name="T5" fmla="*/ 189 h 189"/>
                <a:gd name="T6" fmla="*/ 0 w 758"/>
                <a:gd name="T7" fmla="*/ 125 h 189"/>
                <a:gd name="T8" fmla="*/ 315 w 758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189">
                  <a:moveTo>
                    <a:pt x="315" y="0"/>
                  </a:moveTo>
                  <a:lnTo>
                    <a:pt x="758" y="64"/>
                  </a:lnTo>
                  <a:lnTo>
                    <a:pt x="443" y="189"/>
                  </a:lnTo>
                  <a:lnTo>
                    <a:pt x="0" y="12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2893184" y="2759374"/>
              <a:ext cx="901304" cy="676275"/>
            </a:xfrm>
            <a:custGeom>
              <a:avLst/>
              <a:gdLst>
                <a:gd name="T0" fmla="*/ 317 w 757"/>
                <a:gd name="T1" fmla="*/ 0 h 568"/>
                <a:gd name="T2" fmla="*/ 0 w 757"/>
                <a:gd name="T3" fmla="*/ 379 h 568"/>
                <a:gd name="T4" fmla="*/ 442 w 757"/>
                <a:gd name="T5" fmla="*/ 568 h 568"/>
                <a:gd name="T6" fmla="*/ 757 w 757"/>
                <a:gd name="T7" fmla="*/ 443 h 568"/>
                <a:gd name="T8" fmla="*/ 317 w 757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317" y="0"/>
                  </a:moveTo>
                  <a:lnTo>
                    <a:pt x="0" y="379"/>
                  </a:lnTo>
                  <a:lnTo>
                    <a:pt x="442" y="568"/>
                  </a:lnTo>
                  <a:lnTo>
                    <a:pt x="757" y="44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2518138" y="3210621"/>
              <a:ext cx="901304" cy="676275"/>
            </a:xfrm>
            <a:custGeom>
              <a:avLst/>
              <a:gdLst>
                <a:gd name="T0" fmla="*/ 0 w 757"/>
                <a:gd name="T1" fmla="*/ 379 h 568"/>
                <a:gd name="T2" fmla="*/ 442 w 757"/>
                <a:gd name="T3" fmla="*/ 568 h 568"/>
                <a:gd name="T4" fmla="*/ 757 w 757"/>
                <a:gd name="T5" fmla="*/ 189 h 568"/>
                <a:gd name="T6" fmla="*/ 315 w 757"/>
                <a:gd name="T7" fmla="*/ 0 h 568"/>
                <a:gd name="T8" fmla="*/ 0 w 757"/>
                <a:gd name="T9" fmla="*/ 37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379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143090" y="3661868"/>
              <a:ext cx="901304" cy="526256"/>
            </a:xfrm>
            <a:custGeom>
              <a:avLst/>
              <a:gdLst>
                <a:gd name="T0" fmla="*/ 0 w 757"/>
                <a:gd name="T1" fmla="*/ 253 h 442"/>
                <a:gd name="T2" fmla="*/ 440 w 757"/>
                <a:gd name="T3" fmla="*/ 442 h 442"/>
                <a:gd name="T4" fmla="*/ 757 w 757"/>
                <a:gd name="T5" fmla="*/ 189 h 442"/>
                <a:gd name="T6" fmla="*/ 315 w 757"/>
                <a:gd name="T7" fmla="*/ 0 h 442"/>
                <a:gd name="T8" fmla="*/ 0 w 757"/>
                <a:gd name="T9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442">
                  <a:moveTo>
                    <a:pt x="0" y="253"/>
                  </a:moveTo>
                  <a:lnTo>
                    <a:pt x="440" y="442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1765663" y="3963096"/>
              <a:ext cx="901304" cy="676275"/>
            </a:xfrm>
            <a:custGeom>
              <a:avLst/>
              <a:gdLst>
                <a:gd name="T0" fmla="*/ 0 w 757"/>
                <a:gd name="T1" fmla="*/ 504 h 568"/>
                <a:gd name="T2" fmla="*/ 442 w 757"/>
                <a:gd name="T3" fmla="*/ 568 h 568"/>
                <a:gd name="T4" fmla="*/ 757 w 757"/>
                <a:gd name="T5" fmla="*/ 189 h 568"/>
                <a:gd name="T6" fmla="*/ 317 w 757"/>
                <a:gd name="T7" fmla="*/ 0 h 568"/>
                <a:gd name="T8" fmla="*/ 0 w 757"/>
                <a:gd name="T9" fmla="*/ 50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504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7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1241788" y="3511850"/>
              <a:ext cx="901304" cy="1051322"/>
            </a:xfrm>
            <a:custGeom>
              <a:avLst/>
              <a:gdLst>
                <a:gd name="T0" fmla="*/ 0 w 757"/>
                <a:gd name="T1" fmla="*/ 504 h 883"/>
                <a:gd name="T2" fmla="*/ 440 w 757"/>
                <a:gd name="T3" fmla="*/ 883 h 883"/>
                <a:gd name="T4" fmla="*/ 757 w 757"/>
                <a:gd name="T5" fmla="*/ 379 h 883"/>
                <a:gd name="T6" fmla="*/ 314 w 757"/>
                <a:gd name="T7" fmla="*/ 0 h 883"/>
                <a:gd name="T8" fmla="*/ 0 w 757"/>
                <a:gd name="T9" fmla="*/ 50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883">
                  <a:moveTo>
                    <a:pt x="0" y="504"/>
                  </a:moveTo>
                  <a:lnTo>
                    <a:pt x="440" y="883"/>
                  </a:lnTo>
                  <a:lnTo>
                    <a:pt x="757" y="379"/>
                  </a:lnTo>
                  <a:lnTo>
                    <a:pt x="314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1615644" y="3286821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189 h 568"/>
                <a:gd name="T4" fmla="*/ 443 w 758"/>
                <a:gd name="T5" fmla="*/ 568 h 568"/>
                <a:gd name="T6" fmla="*/ 758 w 758"/>
                <a:gd name="T7" fmla="*/ 315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189"/>
                  </a:lnTo>
                  <a:lnTo>
                    <a:pt x="443" y="568"/>
                  </a:lnTo>
                  <a:lnTo>
                    <a:pt x="758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"/>
            <p:cNvSpPr>
              <a:spLocks/>
            </p:cNvSpPr>
            <p:nvPr/>
          </p:nvSpPr>
          <p:spPr bwMode="auto">
            <a:xfrm>
              <a:off x="1990691" y="2759374"/>
              <a:ext cx="902494" cy="902494"/>
            </a:xfrm>
            <a:custGeom>
              <a:avLst/>
              <a:gdLst>
                <a:gd name="T0" fmla="*/ 317 w 758"/>
                <a:gd name="T1" fmla="*/ 0 h 758"/>
                <a:gd name="T2" fmla="*/ 0 w 758"/>
                <a:gd name="T3" fmla="*/ 443 h 758"/>
                <a:gd name="T4" fmla="*/ 443 w 758"/>
                <a:gd name="T5" fmla="*/ 758 h 758"/>
                <a:gd name="T6" fmla="*/ 758 w 758"/>
                <a:gd name="T7" fmla="*/ 379 h 758"/>
                <a:gd name="T8" fmla="*/ 317 w 758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8">
                  <a:moveTo>
                    <a:pt x="317" y="0"/>
                  </a:moveTo>
                  <a:lnTo>
                    <a:pt x="0" y="443"/>
                  </a:lnTo>
                  <a:lnTo>
                    <a:pt x="443" y="758"/>
                  </a:lnTo>
                  <a:lnTo>
                    <a:pt x="758" y="37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7"/>
            <p:cNvSpPr>
              <a:spLocks/>
            </p:cNvSpPr>
            <p:nvPr/>
          </p:nvSpPr>
          <p:spPr bwMode="auto">
            <a:xfrm>
              <a:off x="2368119" y="2533155"/>
              <a:ext cx="902494" cy="677466"/>
            </a:xfrm>
            <a:custGeom>
              <a:avLst/>
              <a:gdLst>
                <a:gd name="T0" fmla="*/ 315 w 758"/>
                <a:gd name="T1" fmla="*/ 0 h 569"/>
                <a:gd name="T2" fmla="*/ 0 w 758"/>
                <a:gd name="T3" fmla="*/ 190 h 569"/>
                <a:gd name="T4" fmla="*/ 441 w 758"/>
                <a:gd name="T5" fmla="*/ 569 h 569"/>
                <a:gd name="T6" fmla="*/ 758 w 758"/>
                <a:gd name="T7" fmla="*/ 190 h 569"/>
                <a:gd name="T8" fmla="*/ 315 w 758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9">
                  <a:moveTo>
                    <a:pt x="315" y="0"/>
                  </a:moveTo>
                  <a:lnTo>
                    <a:pt x="0" y="190"/>
                  </a:lnTo>
                  <a:lnTo>
                    <a:pt x="441" y="569"/>
                  </a:lnTo>
                  <a:lnTo>
                    <a:pt x="758" y="19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8"/>
            <p:cNvSpPr>
              <a:spLocks/>
            </p:cNvSpPr>
            <p:nvPr/>
          </p:nvSpPr>
          <p:spPr bwMode="auto">
            <a:xfrm>
              <a:off x="1841863" y="2308128"/>
              <a:ext cx="901304" cy="451247"/>
            </a:xfrm>
            <a:custGeom>
              <a:avLst/>
              <a:gdLst>
                <a:gd name="T0" fmla="*/ 315 w 757"/>
                <a:gd name="T1" fmla="*/ 0 h 379"/>
                <a:gd name="T2" fmla="*/ 0 w 757"/>
                <a:gd name="T3" fmla="*/ 253 h 379"/>
                <a:gd name="T4" fmla="*/ 442 w 757"/>
                <a:gd name="T5" fmla="*/ 379 h 379"/>
                <a:gd name="T6" fmla="*/ 757 w 757"/>
                <a:gd name="T7" fmla="*/ 189 h 379"/>
                <a:gd name="T8" fmla="*/ 315 w 757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79">
                  <a:moveTo>
                    <a:pt x="315" y="0"/>
                  </a:moveTo>
                  <a:lnTo>
                    <a:pt x="0" y="253"/>
                  </a:lnTo>
                  <a:lnTo>
                    <a:pt x="442" y="379"/>
                  </a:lnTo>
                  <a:lnTo>
                    <a:pt x="757" y="1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98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9"/>
            <p:cNvSpPr>
              <a:spLocks/>
            </p:cNvSpPr>
            <p:nvPr/>
          </p:nvSpPr>
          <p:spPr bwMode="auto">
            <a:xfrm>
              <a:off x="1466815" y="2609355"/>
              <a:ext cx="901304" cy="677466"/>
            </a:xfrm>
            <a:custGeom>
              <a:avLst/>
              <a:gdLst>
                <a:gd name="T0" fmla="*/ 0 w 757"/>
                <a:gd name="T1" fmla="*/ 443 h 569"/>
                <a:gd name="T2" fmla="*/ 440 w 757"/>
                <a:gd name="T3" fmla="*/ 569 h 569"/>
                <a:gd name="T4" fmla="*/ 757 w 757"/>
                <a:gd name="T5" fmla="*/ 126 h 569"/>
                <a:gd name="T6" fmla="*/ 315 w 757"/>
                <a:gd name="T7" fmla="*/ 0 h 569"/>
                <a:gd name="T8" fmla="*/ 0 w 757"/>
                <a:gd name="T9" fmla="*/ 44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9">
                  <a:moveTo>
                    <a:pt x="0" y="443"/>
                  </a:moveTo>
                  <a:lnTo>
                    <a:pt x="440" y="569"/>
                  </a:lnTo>
                  <a:lnTo>
                    <a:pt x="757" y="126"/>
                  </a:lnTo>
                  <a:lnTo>
                    <a:pt x="315" y="0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20"/>
            <p:cNvSpPr>
              <a:spLocks/>
            </p:cNvSpPr>
            <p:nvPr/>
          </p:nvSpPr>
          <p:spPr bwMode="auto">
            <a:xfrm>
              <a:off x="1089388" y="3136803"/>
              <a:ext cx="901304" cy="375047"/>
            </a:xfrm>
            <a:custGeom>
              <a:avLst/>
              <a:gdLst>
                <a:gd name="T0" fmla="*/ 0 w 757"/>
                <a:gd name="T1" fmla="*/ 315 h 315"/>
                <a:gd name="T2" fmla="*/ 442 w 757"/>
                <a:gd name="T3" fmla="*/ 315 h 315"/>
                <a:gd name="T4" fmla="*/ 757 w 757"/>
                <a:gd name="T5" fmla="*/ 126 h 315"/>
                <a:gd name="T6" fmla="*/ 317 w 757"/>
                <a:gd name="T7" fmla="*/ 0 h 315"/>
                <a:gd name="T8" fmla="*/ 0 w 75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15">
                  <a:moveTo>
                    <a:pt x="0" y="315"/>
                  </a:moveTo>
                  <a:lnTo>
                    <a:pt x="442" y="315"/>
                  </a:lnTo>
                  <a:lnTo>
                    <a:pt x="757" y="126"/>
                  </a:lnTo>
                  <a:lnTo>
                    <a:pt x="317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21"/>
            <p:cNvSpPr>
              <a:spLocks/>
            </p:cNvSpPr>
            <p:nvPr/>
          </p:nvSpPr>
          <p:spPr bwMode="auto">
            <a:xfrm>
              <a:off x="714340" y="3511849"/>
              <a:ext cx="901304" cy="600075"/>
            </a:xfrm>
            <a:custGeom>
              <a:avLst/>
              <a:gdLst>
                <a:gd name="T0" fmla="*/ 0 w 757"/>
                <a:gd name="T1" fmla="*/ 379 h 504"/>
                <a:gd name="T2" fmla="*/ 443 w 757"/>
                <a:gd name="T3" fmla="*/ 504 h 504"/>
                <a:gd name="T4" fmla="*/ 757 w 757"/>
                <a:gd name="T5" fmla="*/ 0 h 504"/>
                <a:gd name="T6" fmla="*/ 315 w 757"/>
                <a:gd name="T7" fmla="*/ 0 h 504"/>
                <a:gd name="T8" fmla="*/ 0 w 757"/>
                <a:gd name="T9" fmla="*/ 37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04">
                  <a:moveTo>
                    <a:pt x="0" y="379"/>
                  </a:moveTo>
                  <a:lnTo>
                    <a:pt x="443" y="504"/>
                  </a:lnTo>
                  <a:lnTo>
                    <a:pt x="757" y="0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Oval 22"/>
            <p:cNvSpPr>
              <a:spLocks noChangeArrowheads="1"/>
            </p:cNvSpPr>
            <p:nvPr/>
          </p:nvSpPr>
          <p:spPr bwMode="auto">
            <a:xfrm>
              <a:off x="3202747" y="2581971"/>
              <a:ext cx="104775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Oval 23"/>
            <p:cNvSpPr>
              <a:spLocks noChangeArrowheads="1"/>
            </p:cNvSpPr>
            <p:nvPr/>
          </p:nvSpPr>
          <p:spPr bwMode="auto">
            <a:xfrm>
              <a:off x="1415619" y="2942730"/>
              <a:ext cx="10239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Oval 24"/>
            <p:cNvSpPr>
              <a:spLocks noChangeArrowheads="1"/>
            </p:cNvSpPr>
            <p:nvPr/>
          </p:nvSpPr>
          <p:spPr bwMode="auto">
            <a:xfrm>
              <a:off x="3526597" y="3926186"/>
              <a:ext cx="10120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Oval 25"/>
            <p:cNvSpPr>
              <a:spLocks noChangeArrowheads="1"/>
            </p:cNvSpPr>
            <p:nvPr/>
          </p:nvSpPr>
          <p:spPr bwMode="auto">
            <a:xfrm>
              <a:off x="1714466" y="4369099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 bwMode="auto">
            <a:xfrm>
              <a:off x="703626" y="3808315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48 w 755"/>
                <a:gd name="T3" fmla="*/ 381 h 382"/>
                <a:gd name="T4" fmla="*/ 563 w 755"/>
                <a:gd name="T5" fmla="*/ 248 h 382"/>
                <a:gd name="T6" fmla="*/ 377 w 755"/>
                <a:gd name="T7" fmla="*/ 222 h 382"/>
                <a:gd name="T8" fmla="*/ 375 w 755"/>
                <a:gd name="T9" fmla="*/ 221 h 382"/>
                <a:gd name="T10" fmla="*/ 189 w 755"/>
                <a:gd name="T11" fmla="*/ 61 h 382"/>
                <a:gd name="T12" fmla="*/ 3 w 755"/>
                <a:gd name="T13" fmla="*/ 8 h 382"/>
                <a:gd name="T14" fmla="*/ 0 w 755"/>
                <a:gd name="T15" fmla="*/ 3 h 382"/>
                <a:gd name="T16" fmla="*/ 5 w 755"/>
                <a:gd name="T17" fmla="*/ 0 h 382"/>
                <a:gd name="T18" fmla="*/ 192 w 755"/>
                <a:gd name="T19" fmla="*/ 54 h 382"/>
                <a:gd name="T20" fmla="*/ 193 w 755"/>
                <a:gd name="T21" fmla="*/ 55 h 382"/>
                <a:gd name="T22" fmla="*/ 379 w 755"/>
                <a:gd name="T23" fmla="*/ 214 h 382"/>
                <a:gd name="T24" fmla="*/ 565 w 755"/>
                <a:gd name="T25" fmla="*/ 240 h 382"/>
                <a:gd name="T26" fmla="*/ 566 w 755"/>
                <a:gd name="T27" fmla="*/ 241 h 382"/>
                <a:gd name="T28" fmla="*/ 753 w 755"/>
                <a:gd name="T29" fmla="*/ 374 h 382"/>
                <a:gd name="T30" fmla="*/ 754 w 755"/>
                <a:gd name="T31" fmla="*/ 380 h 382"/>
                <a:gd name="T32" fmla="*/ 751 w 755"/>
                <a:gd name="T33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0" y="382"/>
                    <a:pt x="749" y="381"/>
                    <a:pt x="748" y="38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7" y="222"/>
                    <a:pt x="377" y="222"/>
                    <a:pt x="377" y="222"/>
                  </a:cubicBezTo>
                  <a:cubicBezTo>
                    <a:pt x="376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79" y="214"/>
                    <a:pt x="379" y="214"/>
                    <a:pt x="379" y="214"/>
                  </a:cubicBezTo>
                  <a:cubicBezTo>
                    <a:pt x="565" y="240"/>
                    <a:pt x="565" y="240"/>
                    <a:pt x="565" y="240"/>
                  </a:cubicBezTo>
                  <a:cubicBezTo>
                    <a:pt x="565" y="240"/>
                    <a:pt x="566" y="241"/>
                    <a:pt x="566" y="241"/>
                  </a:cubicBezTo>
                  <a:cubicBezTo>
                    <a:pt x="753" y="374"/>
                    <a:pt x="753" y="374"/>
                    <a:pt x="753" y="374"/>
                  </a:cubicBezTo>
                  <a:cubicBezTo>
                    <a:pt x="755" y="376"/>
                    <a:pt x="755" y="378"/>
                    <a:pt x="754" y="380"/>
                  </a:cubicBezTo>
                  <a:cubicBezTo>
                    <a:pt x="753" y="381"/>
                    <a:pt x="752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 bwMode="auto">
            <a:xfrm>
              <a:off x="1077482" y="3357068"/>
              <a:ext cx="2131219" cy="851297"/>
            </a:xfrm>
            <a:custGeom>
              <a:avLst/>
              <a:gdLst>
                <a:gd name="T0" fmla="*/ 751 w 756"/>
                <a:gd name="T1" fmla="*/ 302 h 302"/>
                <a:gd name="T2" fmla="*/ 750 w 756"/>
                <a:gd name="T3" fmla="*/ 301 h 302"/>
                <a:gd name="T4" fmla="*/ 563 w 756"/>
                <a:gd name="T5" fmla="*/ 248 h 302"/>
                <a:gd name="T6" fmla="*/ 563 w 756"/>
                <a:gd name="T7" fmla="*/ 248 h 302"/>
                <a:gd name="T8" fmla="*/ 376 w 756"/>
                <a:gd name="T9" fmla="*/ 168 h 302"/>
                <a:gd name="T10" fmla="*/ 375 w 756"/>
                <a:gd name="T11" fmla="*/ 167 h 302"/>
                <a:gd name="T12" fmla="*/ 190 w 756"/>
                <a:gd name="T13" fmla="*/ 8 h 302"/>
                <a:gd name="T14" fmla="*/ 4 w 756"/>
                <a:gd name="T15" fmla="*/ 8 h 302"/>
                <a:gd name="T16" fmla="*/ 0 w 756"/>
                <a:gd name="T17" fmla="*/ 4 h 302"/>
                <a:gd name="T18" fmla="*/ 4 w 756"/>
                <a:gd name="T19" fmla="*/ 0 h 302"/>
                <a:gd name="T20" fmla="*/ 191 w 756"/>
                <a:gd name="T21" fmla="*/ 0 h 302"/>
                <a:gd name="T22" fmla="*/ 194 w 756"/>
                <a:gd name="T23" fmla="*/ 1 h 302"/>
                <a:gd name="T24" fmla="*/ 380 w 756"/>
                <a:gd name="T25" fmla="*/ 161 h 302"/>
                <a:gd name="T26" fmla="*/ 566 w 756"/>
                <a:gd name="T27" fmla="*/ 240 h 302"/>
                <a:gd name="T28" fmla="*/ 752 w 756"/>
                <a:gd name="T29" fmla="*/ 294 h 302"/>
                <a:gd name="T30" fmla="*/ 755 w 756"/>
                <a:gd name="T31" fmla="*/ 299 h 302"/>
                <a:gd name="T32" fmla="*/ 751 w 756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302">
                  <a:moveTo>
                    <a:pt x="751" y="302"/>
                  </a:moveTo>
                  <a:cubicBezTo>
                    <a:pt x="751" y="302"/>
                    <a:pt x="750" y="302"/>
                    <a:pt x="750" y="30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6" y="168"/>
                    <a:pt x="376" y="168"/>
                    <a:pt x="376" y="168"/>
                  </a:cubicBezTo>
                  <a:cubicBezTo>
                    <a:pt x="376" y="168"/>
                    <a:pt x="375" y="168"/>
                    <a:pt x="375" y="167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0"/>
                    <a:pt x="193" y="1"/>
                    <a:pt x="194" y="1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566" y="240"/>
                    <a:pt x="566" y="240"/>
                    <a:pt x="566" y="240"/>
                  </a:cubicBezTo>
                  <a:cubicBezTo>
                    <a:pt x="752" y="294"/>
                    <a:pt x="752" y="294"/>
                    <a:pt x="752" y="294"/>
                  </a:cubicBezTo>
                  <a:cubicBezTo>
                    <a:pt x="754" y="294"/>
                    <a:pt x="756" y="297"/>
                    <a:pt x="755" y="299"/>
                  </a:cubicBezTo>
                  <a:cubicBezTo>
                    <a:pt x="754" y="300"/>
                    <a:pt x="753" y="302"/>
                    <a:pt x="751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28"/>
            <p:cNvSpPr>
              <a:spLocks/>
            </p:cNvSpPr>
            <p:nvPr/>
          </p:nvSpPr>
          <p:spPr bwMode="auto">
            <a:xfrm>
              <a:off x="1452528" y="2979641"/>
              <a:ext cx="2131219" cy="1003697"/>
            </a:xfrm>
            <a:custGeom>
              <a:avLst/>
              <a:gdLst>
                <a:gd name="T0" fmla="*/ 751 w 756"/>
                <a:gd name="T1" fmla="*/ 356 h 356"/>
                <a:gd name="T2" fmla="*/ 750 w 756"/>
                <a:gd name="T3" fmla="*/ 355 h 356"/>
                <a:gd name="T4" fmla="*/ 377 w 756"/>
                <a:gd name="T5" fmla="*/ 195 h 356"/>
                <a:gd name="T6" fmla="*/ 376 w 756"/>
                <a:gd name="T7" fmla="*/ 195 h 356"/>
                <a:gd name="T8" fmla="*/ 190 w 756"/>
                <a:gd name="T9" fmla="*/ 62 h 356"/>
                <a:gd name="T10" fmla="*/ 4 w 756"/>
                <a:gd name="T11" fmla="*/ 9 h 356"/>
                <a:gd name="T12" fmla="*/ 1 w 756"/>
                <a:gd name="T13" fmla="*/ 4 h 356"/>
                <a:gd name="T14" fmla="*/ 6 w 756"/>
                <a:gd name="T15" fmla="*/ 1 h 356"/>
                <a:gd name="T16" fmla="*/ 193 w 756"/>
                <a:gd name="T17" fmla="*/ 54 h 356"/>
                <a:gd name="T18" fmla="*/ 194 w 756"/>
                <a:gd name="T19" fmla="*/ 55 h 356"/>
                <a:gd name="T20" fmla="*/ 380 w 756"/>
                <a:gd name="T21" fmla="*/ 188 h 356"/>
                <a:gd name="T22" fmla="*/ 753 w 756"/>
                <a:gd name="T23" fmla="*/ 348 h 356"/>
                <a:gd name="T24" fmla="*/ 755 w 756"/>
                <a:gd name="T25" fmla="*/ 353 h 356"/>
                <a:gd name="T26" fmla="*/ 751 w 756"/>
                <a:gd name="T2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6" h="356">
                  <a:moveTo>
                    <a:pt x="751" y="356"/>
                  </a:moveTo>
                  <a:cubicBezTo>
                    <a:pt x="751" y="356"/>
                    <a:pt x="750" y="355"/>
                    <a:pt x="750" y="355"/>
                  </a:cubicBezTo>
                  <a:cubicBezTo>
                    <a:pt x="377" y="195"/>
                    <a:pt x="377" y="195"/>
                    <a:pt x="377" y="195"/>
                  </a:cubicBezTo>
                  <a:cubicBezTo>
                    <a:pt x="376" y="195"/>
                    <a:pt x="376" y="195"/>
                    <a:pt x="376" y="195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5"/>
                    <a:pt x="193" y="55"/>
                    <a:pt x="194" y="55"/>
                  </a:cubicBezTo>
                  <a:cubicBezTo>
                    <a:pt x="380" y="188"/>
                    <a:pt x="380" y="188"/>
                    <a:pt x="380" y="188"/>
                  </a:cubicBezTo>
                  <a:cubicBezTo>
                    <a:pt x="753" y="348"/>
                    <a:pt x="753" y="348"/>
                    <a:pt x="753" y="348"/>
                  </a:cubicBezTo>
                  <a:cubicBezTo>
                    <a:pt x="755" y="349"/>
                    <a:pt x="756" y="351"/>
                    <a:pt x="755" y="353"/>
                  </a:cubicBezTo>
                  <a:cubicBezTo>
                    <a:pt x="754" y="355"/>
                    <a:pt x="753" y="356"/>
                    <a:pt x="75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29"/>
            <p:cNvSpPr>
              <a:spLocks/>
            </p:cNvSpPr>
            <p:nvPr/>
          </p:nvSpPr>
          <p:spPr bwMode="auto">
            <a:xfrm>
              <a:off x="1829957" y="2454574"/>
              <a:ext cx="2127647" cy="925116"/>
            </a:xfrm>
            <a:custGeom>
              <a:avLst/>
              <a:gdLst>
                <a:gd name="T0" fmla="*/ 751 w 755"/>
                <a:gd name="T1" fmla="*/ 328 h 328"/>
                <a:gd name="T2" fmla="*/ 750 w 755"/>
                <a:gd name="T3" fmla="*/ 328 h 328"/>
                <a:gd name="T4" fmla="*/ 564 w 755"/>
                <a:gd name="T5" fmla="*/ 302 h 328"/>
                <a:gd name="T6" fmla="*/ 563 w 755"/>
                <a:gd name="T7" fmla="*/ 301 h 328"/>
                <a:gd name="T8" fmla="*/ 376 w 755"/>
                <a:gd name="T9" fmla="*/ 221 h 328"/>
                <a:gd name="T10" fmla="*/ 375 w 755"/>
                <a:gd name="T11" fmla="*/ 221 h 328"/>
                <a:gd name="T12" fmla="*/ 189 w 755"/>
                <a:gd name="T13" fmla="*/ 61 h 328"/>
                <a:gd name="T14" fmla="*/ 3 w 755"/>
                <a:gd name="T15" fmla="*/ 8 h 328"/>
                <a:gd name="T16" fmla="*/ 0 w 755"/>
                <a:gd name="T17" fmla="*/ 3 h 328"/>
                <a:gd name="T18" fmla="*/ 5 w 755"/>
                <a:gd name="T19" fmla="*/ 0 h 328"/>
                <a:gd name="T20" fmla="*/ 192 w 755"/>
                <a:gd name="T21" fmla="*/ 54 h 328"/>
                <a:gd name="T22" fmla="*/ 193 w 755"/>
                <a:gd name="T23" fmla="*/ 55 h 328"/>
                <a:gd name="T24" fmla="*/ 380 w 755"/>
                <a:gd name="T25" fmla="*/ 214 h 328"/>
                <a:gd name="T26" fmla="*/ 565 w 755"/>
                <a:gd name="T27" fmla="*/ 294 h 328"/>
                <a:gd name="T28" fmla="*/ 751 w 755"/>
                <a:gd name="T29" fmla="*/ 320 h 328"/>
                <a:gd name="T30" fmla="*/ 755 w 755"/>
                <a:gd name="T31" fmla="*/ 325 h 328"/>
                <a:gd name="T32" fmla="*/ 751 w 755"/>
                <a:gd name="T3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28">
                  <a:moveTo>
                    <a:pt x="751" y="328"/>
                  </a:moveTo>
                  <a:cubicBezTo>
                    <a:pt x="751" y="328"/>
                    <a:pt x="750" y="328"/>
                    <a:pt x="750" y="328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1"/>
                    <a:pt x="563" y="301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80" y="214"/>
                    <a:pt x="380" y="214"/>
                    <a:pt x="380" y="214"/>
                  </a:cubicBezTo>
                  <a:cubicBezTo>
                    <a:pt x="565" y="294"/>
                    <a:pt x="565" y="294"/>
                    <a:pt x="565" y="294"/>
                  </a:cubicBezTo>
                  <a:cubicBezTo>
                    <a:pt x="751" y="320"/>
                    <a:pt x="751" y="320"/>
                    <a:pt x="751" y="320"/>
                  </a:cubicBezTo>
                  <a:cubicBezTo>
                    <a:pt x="753" y="321"/>
                    <a:pt x="755" y="323"/>
                    <a:pt x="755" y="325"/>
                  </a:cubicBezTo>
                  <a:cubicBezTo>
                    <a:pt x="754" y="327"/>
                    <a:pt x="753" y="328"/>
                    <a:pt x="751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30"/>
            <p:cNvSpPr>
              <a:spLocks/>
            </p:cNvSpPr>
            <p:nvPr/>
          </p:nvSpPr>
          <p:spPr bwMode="auto">
            <a:xfrm>
              <a:off x="2205004" y="2153346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51 w 755"/>
                <a:gd name="T3" fmla="*/ 382 h 382"/>
                <a:gd name="T4" fmla="*/ 564 w 755"/>
                <a:gd name="T5" fmla="*/ 355 h 382"/>
                <a:gd name="T6" fmla="*/ 562 w 755"/>
                <a:gd name="T7" fmla="*/ 354 h 382"/>
                <a:gd name="T8" fmla="*/ 375 w 755"/>
                <a:gd name="T9" fmla="*/ 168 h 382"/>
                <a:gd name="T10" fmla="*/ 3 w 755"/>
                <a:gd name="T11" fmla="*/ 8 h 382"/>
                <a:gd name="T12" fmla="*/ 1 w 755"/>
                <a:gd name="T13" fmla="*/ 3 h 382"/>
                <a:gd name="T14" fmla="*/ 6 w 755"/>
                <a:gd name="T15" fmla="*/ 1 h 382"/>
                <a:gd name="T16" fmla="*/ 379 w 755"/>
                <a:gd name="T17" fmla="*/ 161 h 382"/>
                <a:gd name="T18" fmla="*/ 381 w 755"/>
                <a:gd name="T19" fmla="*/ 162 h 382"/>
                <a:gd name="T20" fmla="*/ 566 w 755"/>
                <a:gd name="T21" fmla="*/ 347 h 382"/>
                <a:gd name="T22" fmla="*/ 752 w 755"/>
                <a:gd name="T23" fmla="*/ 374 h 382"/>
                <a:gd name="T24" fmla="*/ 755 w 755"/>
                <a:gd name="T25" fmla="*/ 378 h 382"/>
                <a:gd name="T26" fmla="*/ 751 w 755"/>
                <a:gd name="T2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1" y="382"/>
                    <a:pt x="751" y="382"/>
                    <a:pt x="751" y="38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3" y="355"/>
                    <a:pt x="562" y="355"/>
                    <a:pt x="562" y="354"/>
                  </a:cubicBezTo>
                  <a:cubicBezTo>
                    <a:pt x="375" y="168"/>
                    <a:pt x="375" y="168"/>
                    <a:pt x="375" y="1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379" y="161"/>
                    <a:pt x="379" y="161"/>
                    <a:pt x="379" y="161"/>
                  </a:cubicBezTo>
                  <a:cubicBezTo>
                    <a:pt x="380" y="161"/>
                    <a:pt x="380" y="161"/>
                    <a:pt x="381" y="162"/>
                  </a:cubicBezTo>
                  <a:cubicBezTo>
                    <a:pt x="566" y="347"/>
                    <a:pt x="566" y="347"/>
                    <a:pt x="566" y="347"/>
                  </a:cubicBezTo>
                  <a:cubicBezTo>
                    <a:pt x="752" y="374"/>
                    <a:pt x="752" y="374"/>
                    <a:pt x="752" y="374"/>
                  </a:cubicBezTo>
                  <a:cubicBezTo>
                    <a:pt x="754" y="374"/>
                    <a:pt x="755" y="376"/>
                    <a:pt x="755" y="378"/>
                  </a:cubicBezTo>
                  <a:cubicBezTo>
                    <a:pt x="755" y="380"/>
                    <a:pt x="753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31"/>
            <p:cNvSpPr>
              <a:spLocks/>
            </p:cNvSpPr>
            <p:nvPr/>
          </p:nvSpPr>
          <p:spPr bwMode="auto">
            <a:xfrm>
              <a:off x="703626" y="2153346"/>
              <a:ext cx="1526381" cy="1677591"/>
            </a:xfrm>
            <a:custGeom>
              <a:avLst/>
              <a:gdLst>
                <a:gd name="T0" fmla="*/ 4 w 542"/>
                <a:gd name="T1" fmla="*/ 595 h 595"/>
                <a:gd name="T2" fmla="*/ 2 w 542"/>
                <a:gd name="T3" fmla="*/ 594 h 595"/>
                <a:gd name="T4" fmla="*/ 1 w 542"/>
                <a:gd name="T5" fmla="*/ 589 h 595"/>
                <a:gd name="T6" fmla="*/ 134 w 542"/>
                <a:gd name="T7" fmla="*/ 429 h 595"/>
                <a:gd name="T8" fmla="*/ 135 w 542"/>
                <a:gd name="T9" fmla="*/ 428 h 595"/>
                <a:gd name="T10" fmla="*/ 268 w 542"/>
                <a:gd name="T11" fmla="*/ 295 h 595"/>
                <a:gd name="T12" fmla="*/ 401 w 542"/>
                <a:gd name="T13" fmla="*/ 109 h 595"/>
                <a:gd name="T14" fmla="*/ 402 w 542"/>
                <a:gd name="T15" fmla="*/ 108 h 595"/>
                <a:gd name="T16" fmla="*/ 535 w 542"/>
                <a:gd name="T17" fmla="*/ 1 h 595"/>
                <a:gd name="T18" fmla="*/ 541 w 542"/>
                <a:gd name="T19" fmla="*/ 2 h 595"/>
                <a:gd name="T20" fmla="*/ 540 w 542"/>
                <a:gd name="T21" fmla="*/ 8 h 595"/>
                <a:gd name="T22" fmla="*/ 407 w 542"/>
                <a:gd name="T23" fmla="*/ 114 h 595"/>
                <a:gd name="T24" fmla="*/ 274 w 542"/>
                <a:gd name="T25" fmla="*/ 300 h 595"/>
                <a:gd name="T26" fmla="*/ 274 w 542"/>
                <a:gd name="T27" fmla="*/ 301 h 595"/>
                <a:gd name="T28" fmla="*/ 140 w 542"/>
                <a:gd name="T29" fmla="*/ 434 h 595"/>
                <a:gd name="T30" fmla="*/ 7 w 542"/>
                <a:gd name="T31" fmla="*/ 594 h 595"/>
                <a:gd name="T32" fmla="*/ 4 w 542"/>
                <a:gd name="T3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595">
                  <a:moveTo>
                    <a:pt x="4" y="595"/>
                  </a:moveTo>
                  <a:cubicBezTo>
                    <a:pt x="3" y="595"/>
                    <a:pt x="2" y="595"/>
                    <a:pt x="2" y="594"/>
                  </a:cubicBezTo>
                  <a:cubicBezTo>
                    <a:pt x="0" y="593"/>
                    <a:pt x="0" y="590"/>
                    <a:pt x="1" y="589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4" y="429"/>
                    <a:pt x="134" y="429"/>
                    <a:pt x="135" y="428"/>
                  </a:cubicBezTo>
                  <a:cubicBezTo>
                    <a:pt x="268" y="295"/>
                    <a:pt x="268" y="295"/>
                    <a:pt x="268" y="295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1" y="109"/>
                    <a:pt x="401" y="108"/>
                    <a:pt x="402" y="108"/>
                  </a:cubicBezTo>
                  <a:cubicBezTo>
                    <a:pt x="535" y="1"/>
                    <a:pt x="535" y="1"/>
                    <a:pt x="535" y="1"/>
                  </a:cubicBezTo>
                  <a:cubicBezTo>
                    <a:pt x="537" y="0"/>
                    <a:pt x="539" y="0"/>
                    <a:pt x="541" y="2"/>
                  </a:cubicBezTo>
                  <a:cubicBezTo>
                    <a:pt x="542" y="4"/>
                    <a:pt x="542" y="6"/>
                    <a:pt x="540" y="8"/>
                  </a:cubicBezTo>
                  <a:cubicBezTo>
                    <a:pt x="407" y="114"/>
                    <a:pt x="407" y="114"/>
                    <a:pt x="407" y="114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1"/>
                    <a:pt x="274" y="301"/>
                  </a:cubicBezTo>
                  <a:cubicBezTo>
                    <a:pt x="140" y="434"/>
                    <a:pt x="140" y="434"/>
                    <a:pt x="140" y="434"/>
                  </a:cubicBezTo>
                  <a:cubicBezTo>
                    <a:pt x="7" y="594"/>
                    <a:pt x="7" y="594"/>
                    <a:pt x="7" y="594"/>
                  </a:cubicBezTo>
                  <a:cubicBezTo>
                    <a:pt x="6" y="595"/>
                    <a:pt x="5" y="595"/>
                    <a:pt x="4" y="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32"/>
            <p:cNvSpPr>
              <a:spLocks/>
            </p:cNvSpPr>
            <p:nvPr/>
          </p:nvSpPr>
          <p:spPr bwMode="auto">
            <a:xfrm>
              <a:off x="1227500" y="2378374"/>
              <a:ext cx="1529954" cy="1604963"/>
            </a:xfrm>
            <a:custGeom>
              <a:avLst/>
              <a:gdLst>
                <a:gd name="T0" fmla="*/ 5 w 543"/>
                <a:gd name="T1" fmla="*/ 569 h 569"/>
                <a:gd name="T2" fmla="*/ 3 w 543"/>
                <a:gd name="T3" fmla="*/ 568 h 569"/>
                <a:gd name="T4" fmla="*/ 1 w 543"/>
                <a:gd name="T5" fmla="*/ 562 h 569"/>
                <a:gd name="T6" fmla="*/ 135 w 543"/>
                <a:gd name="T7" fmla="*/ 349 h 569"/>
                <a:gd name="T8" fmla="*/ 136 w 543"/>
                <a:gd name="T9" fmla="*/ 348 h 569"/>
                <a:gd name="T10" fmla="*/ 269 w 543"/>
                <a:gd name="T11" fmla="*/ 268 h 569"/>
                <a:gd name="T12" fmla="*/ 401 w 543"/>
                <a:gd name="T13" fmla="*/ 82 h 569"/>
                <a:gd name="T14" fmla="*/ 403 w 543"/>
                <a:gd name="T15" fmla="*/ 81 h 569"/>
                <a:gd name="T16" fmla="*/ 536 w 543"/>
                <a:gd name="T17" fmla="*/ 1 h 569"/>
                <a:gd name="T18" fmla="*/ 542 w 543"/>
                <a:gd name="T19" fmla="*/ 3 h 569"/>
                <a:gd name="T20" fmla="*/ 540 w 543"/>
                <a:gd name="T21" fmla="*/ 8 h 569"/>
                <a:gd name="T22" fmla="*/ 408 w 543"/>
                <a:gd name="T23" fmla="*/ 88 h 569"/>
                <a:gd name="T24" fmla="*/ 275 w 543"/>
                <a:gd name="T25" fmla="*/ 274 h 569"/>
                <a:gd name="T26" fmla="*/ 273 w 543"/>
                <a:gd name="T27" fmla="*/ 275 h 569"/>
                <a:gd name="T28" fmla="*/ 141 w 543"/>
                <a:gd name="T29" fmla="*/ 354 h 569"/>
                <a:gd name="T30" fmla="*/ 8 w 543"/>
                <a:gd name="T31" fmla="*/ 567 h 569"/>
                <a:gd name="T32" fmla="*/ 5 w 543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69">
                  <a:moveTo>
                    <a:pt x="5" y="569"/>
                  </a:moveTo>
                  <a:cubicBezTo>
                    <a:pt x="4" y="569"/>
                    <a:pt x="3" y="568"/>
                    <a:pt x="3" y="568"/>
                  </a:cubicBezTo>
                  <a:cubicBezTo>
                    <a:pt x="1" y="567"/>
                    <a:pt x="0" y="564"/>
                    <a:pt x="1" y="562"/>
                  </a:cubicBez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8"/>
                    <a:pt x="136" y="348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401" y="82"/>
                    <a:pt x="401" y="82"/>
                    <a:pt x="401" y="82"/>
                  </a:cubicBezTo>
                  <a:cubicBezTo>
                    <a:pt x="402" y="82"/>
                    <a:pt x="402" y="81"/>
                    <a:pt x="403" y="8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2" y="3"/>
                  </a:cubicBezTo>
                  <a:cubicBezTo>
                    <a:pt x="543" y="4"/>
                    <a:pt x="542" y="7"/>
                    <a:pt x="540" y="8"/>
                  </a:cubicBezTo>
                  <a:cubicBezTo>
                    <a:pt x="408" y="88"/>
                    <a:pt x="408" y="88"/>
                    <a:pt x="408" y="88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4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67"/>
                    <a:pt x="8" y="567"/>
                    <a:pt x="8" y="567"/>
                  </a:cubicBezTo>
                  <a:cubicBezTo>
                    <a:pt x="7" y="568"/>
                    <a:pt x="6" y="569"/>
                    <a:pt x="5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33"/>
            <p:cNvSpPr>
              <a:spLocks/>
            </p:cNvSpPr>
            <p:nvPr/>
          </p:nvSpPr>
          <p:spPr bwMode="auto">
            <a:xfrm>
              <a:off x="1753757" y="2604593"/>
              <a:ext cx="1527572" cy="1828800"/>
            </a:xfrm>
            <a:custGeom>
              <a:avLst/>
              <a:gdLst>
                <a:gd name="T0" fmla="*/ 4 w 542"/>
                <a:gd name="T1" fmla="*/ 649 h 649"/>
                <a:gd name="T2" fmla="*/ 2 w 542"/>
                <a:gd name="T3" fmla="*/ 648 h 649"/>
                <a:gd name="T4" fmla="*/ 1 w 542"/>
                <a:gd name="T5" fmla="*/ 642 h 649"/>
                <a:gd name="T6" fmla="*/ 134 w 542"/>
                <a:gd name="T7" fmla="*/ 429 h 649"/>
                <a:gd name="T8" fmla="*/ 135 w 542"/>
                <a:gd name="T9" fmla="*/ 428 h 649"/>
                <a:gd name="T10" fmla="*/ 268 w 542"/>
                <a:gd name="T11" fmla="*/ 322 h 649"/>
                <a:gd name="T12" fmla="*/ 535 w 542"/>
                <a:gd name="T13" fmla="*/ 2 h 649"/>
                <a:gd name="T14" fmla="*/ 540 w 542"/>
                <a:gd name="T15" fmla="*/ 2 h 649"/>
                <a:gd name="T16" fmla="*/ 541 w 542"/>
                <a:gd name="T17" fmla="*/ 7 h 649"/>
                <a:gd name="T18" fmla="*/ 274 w 542"/>
                <a:gd name="T19" fmla="*/ 327 h 649"/>
                <a:gd name="T20" fmla="*/ 274 w 542"/>
                <a:gd name="T21" fmla="*/ 328 h 649"/>
                <a:gd name="T22" fmla="*/ 141 w 542"/>
                <a:gd name="T23" fmla="*/ 434 h 649"/>
                <a:gd name="T24" fmla="*/ 8 w 542"/>
                <a:gd name="T25" fmla="*/ 647 h 649"/>
                <a:gd name="T26" fmla="*/ 4 w 542"/>
                <a:gd name="T27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649">
                  <a:moveTo>
                    <a:pt x="4" y="649"/>
                  </a:moveTo>
                  <a:cubicBezTo>
                    <a:pt x="4" y="649"/>
                    <a:pt x="3" y="648"/>
                    <a:pt x="2" y="648"/>
                  </a:cubicBezTo>
                  <a:cubicBezTo>
                    <a:pt x="0" y="647"/>
                    <a:pt x="0" y="644"/>
                    <a:pt x="1" y="642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5" y="429"/>
                    <a:pt x="135" y="428"/>
                    <a:pt x="135" y="428"/>
                  </a:cubicBezTo>
                  <a:cubicBezTo>
                    <a:pt x="268" y="322"/>
                    <a:pt x="268" y="322"/>
                    <a:pt x="268" y="32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0"/>
                    <a:pt x="539" y="0"/>
                    <a:pt x="540" y="2"/>
                  </a:cubicBezTo>
                  <a:cubicBezTo>
                    <a:pt x="542" y="3"/>
                    <a:pt x="542" y="5"/>
                    <a:pt x="541" y="7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74" y="327"/>
                    <a:pt x="274" y="328"/>
                    <a:pt x="274" y="328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8" y="647"/>
                    <a:pt x="8" y="647"/>
                    <a:pt x="8" y="647"/>
                  </a:cubicBezTo>
                  <a:cubicBezTo>
                    <a:pt x="7" y="648"/>
                    <a:pt x="6" y="649"/>
                    <a:pt x="4" y="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34"/>
            <p:cNvSpPr>
              <a:spLocks/>
            </p:cNvSpPr>
            <p:nvPr/>
          </p:nvSpPr>
          <p:spPr bwMode="auto">
            <a:xfrm>
              <a:off x="2281204" y="3130849"/>
              <a:ext cx="1527572" cy="1376363"/>
            </a:xfrm>
            <a:custGeom>
              <a:avLst/>
              <a:gdLst>
                <a:gd name="T0" fmla="*/ 4 w 542"/>
                <a:gd name="T1" fmla="*/ 488 h 488"/>
                <a:gd name="T2" fmla="*/ 2 w 542"/>
                <a:gd name="T3" fmla="*/ 487 h 488"/>
                <a:gd name="T4" fmla="*/ 1 w 542"/>
                <a:gd name="T5" fmla="*/ 482 h 488"/>
                <a:gd name="T6" fmla="*/ 134 w 542"/>
                <a:gd name="T7" fmla="*/ 322 h 488"/>
                <a:gd name="T8" fmla="*/ 135 w 542"/>
                <a:gd name="T9" fmla="*/ 321 h 488"/>
                <a:gd name="T10" fmla="*/ 268 w 542"/>
                <a:gd name="T11" fmla="*/ 215 h 488"/>
                <a:gd name="T12" fmla="*/ 401 w 542"/>
                <a:gd name="T13" fmla="*/ 55 h 488"/>
                <a:gd name="T14" fmla="*/ 403 w 542"/>
                <a:gd name="T15" fmla="*/ 54 h 488"/>
                <a:gd name="T16" fmla="*/ 536 w 542"/>
                <a:gd name="T17" fmla="*/ 1 h 488"/>
                <a:gd name="T18" fmla="*/ 541 w 542"/>
                <a:gd name="T19" fmla="*/ 3 h 488"/>
                <a:gd name="T20" fmla="*/ 539 w 542"/>
                <a:gd name="T21" fmla="*/ 8 h 488"/>
                <a:gd name="T22" fmla="*/ 407 w 542"/>
                <a:gd name="T23" fmla="*/ 61 h 488"/>
                <a:gd name="T24" fmla="*/ 274 w 542"/>
                <a:gd name="T25" fmla="*/ 220 h 488"/>
                <a:gd name="T26" fmla="*/ 273 w 542"/>
                <a:gd name="T27" fmla="*/ 221 h 488"/>
                <a:gd name="T28" fmla="*/ 140 w 542"/>
                <a:gd name="T29" fmla="*/ 327 h 488"/>
                <a:gd name="T30" fmla="*/ 7 w 542"/>
                <a:gd name="T31" fmla="*/ 487 h 488"/>
                <a:gd name="T32" fmla="*/ 4 w 542"/>
                <a:gd name="T3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488">
                  <a:moveTo>
                    <a:pt x="4" y="488"/>
                  </a:moveTo>
                  <a:cubicBezTo>
                    <a:pt x="3" y="488"/>
                    <a:pt x="2" y="488"/>
                    <a:pt x="2" y="487"/>
                  </a:cubicBezTo>
                  <a:cubicBezTo>
                    <a:pt x="0" y="486"/>
                    <a:pt x="0" y="483"/>
                    <a:pt x="1" y="48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5" y="321"/>
                    <a:pt x="135" y="321"/>
                    <a:pt x="135" y="321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5"/>
                    <a:pt x="402" y="54"/>
                    <a:pt x="403" y="54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1" y="3"/>
                  </a:cubicBezTo>
                  <a:cubicBezTo>
                    <a:pt x="542" y="5"/>
                    <a:pt x="541" y="7"/>
                    <a:pt x="539" y="8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3" y="221"/>
                    <a:pt x="273" y="221"/>
                  </a:cubicBezTo>
                  <a:cubicBezTo>
                    <a:pt x="140" y="327"/>
                    <a:pt x="140" y="327"/>
                    <a:pt x="140" y="327"/>
                  </a:cubicBezTo>
                  <a:cubicBezTo>
                    <a:pt x="7" y="487"/>
                    <a:pt x="7" y="487"/>
                    <a:pt x="7" y="487"/>
                  </a:cubicBezTo>
                  <a:cubicBezTo>
                    <a:pt x="6" y="488"/>
                    <a:pt x="5" y="488"/>
                    <a:pt x="4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35"/>
            <p:cNvSpPr>
              <a:spLocks/>
            </p:cNvSpPr>
            <p:nvPr/>
          </p:nvSpPr>
          <p:spPr bwMode="auto">
            <a:xfrm>
              <a:off x="2805078" y="3204668"/>
              <a:ext cx="1531144" cy="1679972"/>
            </a:xfrm>
            <a:custGeom>
              <a:avLst/>
              <a:gdLst>
                <a:gd name="T0" fmla="*/ 5 w 543"/>
                <a:gd name="T1" fmla="*/ 596 h 596"/>
                <a:gd name="T2" fmla="*/ 3 w 543"/>
                <a:gd name="T3" fmla="*/ 595 h 596"/>
                <a:gd name="T4" fmla="*/ 1 w 543"/>
                <a:gd name="T5" fmla="*/ 590 h 596"/>
                <a:gd name="T6" fmla="*/ 135 w 543"/>
                <a:gd name="T7" fmla="*/ 350 h 596"/>
                <a:gd name="T8" fmla="*/ 136 w 543"/>
                <a:gd name="T9" fmla="*/ 348 h 596"/>
                <a:gd name="T10" fmla="*/ 269 w 543"/>
                <a:gd name="T11" fmla="*/ 269 h 596"/>
                <a:gd name="T12" fmla="*/ 401 w 543"/>
                <a:gd name="T13" fmla="*/ 56 h 596"/>
                <a:gd name="T14" fmla="*/ 403 w 543"/>
                <a:gd name="T15" fmla="*/ 55 h 596"/>
                <a:gd name="T16" fmla="*/ 537 w 543"/>
                <a:gd name="T17" fmla="*/ 1 h 596"/>
                <a:gd name="T18" fmla="*/ 542 w 543"/>
                <a:gd name="T19" fmla="*/ 3 h 596"/>
                <a:gd name="T20" fmla="*/ 540 w 543"/>
                <a:gd name="T21" fmla="*/ 9 h 596"/>
                <a:gd name="T22" fmla="*/ 407 w 543"/>
                <a:gd name="T23" fmla="*/ 61 h 596"/>
                <a:gd name="T24" fmla="*/ 275 w 543"/>
                <a:gd name="T25" fmla="*/ 274 h 596"/>
                <a:gd name="T26" fmla="*/ 273 w 543"/>
                <a:gd name="T27" fmla="*/ 275 h 596"/>
                <a:gd name="T28" fmla="*/ 141 w 543"/>
                <a:gd name="T29" fmla="*/ 354 h 596"/>
                <a:gd name="T30" fmla="*/ 8 w 543"/>
                <a:gd name="T31" fmla="*/ 594 h 596"/>
                <a:gd name="T32" fmla="*/ 5 w 543"/>
                <a:gd name="T3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96">
                  <a:moveTo>
                    <a:pt x="5" y="596"/>
                  </a:moveTo>
                  <a:cubicBezTo>
                    <a:pt x="4" y="596"/>
                    <a:pt x="3" y="595"/>
                    <a:pt x="3" y="595"/>
                  </a:cubicBezTo>
                  <a:cubicBezTo>
                    <a:pt x="1" y="594"/>
                    <a:pt x="0" y="592"/>
                    <a:pt x="1" y="590"/>
                  </a:cubicBezTo>
                  <a:cubicBezTo>
                    <a:pt x="135" y="350"/>
                    <a:pt x="135" y="350"/>
                    <a:pt x="135" y="350"/>
                  </a:cubicBezTo>
                  <a:cubicBezTo>
                    <a:pt x="135" y="349"/>
                    <a:pt x="135" y="349"/>
                    <a:pt x="136" y="348"/>
                  </a:cubicBezTo>
                  <a:cubicBezTo>
                    <a:pt x="269" y="269"/>
                    <a:pt x="269" y="269"/>
                    <a:pt x="269" y="269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5"/>
                    <a:pt x="402" y="55"/>
                    <a:pt x="403" y="55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9" y="0"/>
                    <a:pt x="541" y="1"/>
                    <a:pt x="542" y="3"/>
                  </a:cubicBezTo>
                  <a:cubicBezTo>
                    <a:pt x="543" y="5"/>
                    <a:pt x="542" y="8"/>
                    <a:pt x="540" y="9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5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94"/>
                    <a:pt x="8" y="594"/>
                    <a:pt x="8" y="594"/>
                  </a:cubicBezTo>
                  <a:cubicBezTo>
                    <a:pt x="8" y="595"/>
                    <a:pt x="6" y="596"/>
                    <a:pt x="5" y="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36"/>
            <p:cNvSpPr>
              <a:spLocks noEditPoints="1"/>
            </p:cNvSpPr>
            <p:nvPr/>
          </p:nvSpPr>
          <p:spPr bwMode="auto">
            <a:xfrm>
              <a:off x="3557554" y="3971430"/>
              <a:ext cx="22622" cy="1020366"/>
            </a:xfrm>
            <a:custGeom>
              <a:avLst/>
              <a:gdLst>
                <a:gd name="T0" fmla="*/ 0 w 19"/>
                <a:gd name="T1" fmla="*/ 857 h 857"/>
                <a:gd name="T2" fmla="*/ 19 w 19"/>
                <a:gd name="T3" fmla="*/ 852 h 857"/>
                <a:gd name="T4" fmla="*/ 19 w 19"/>
                <a:gd name="T5" fmla="*/ 815 h 857"/>
                <a:gd name="T6" fmla="*/ 0 w 19"/>
                <a:gd name="T7" fmla="*/ 796 h 857"/>
                <a:gd name="T8" fmla="*/ 19 w 19"/>
                <a:gd name="T9" fmla="*/ 815 h 857"/>
                <a:gd name="T10" fmla="*/ 0 w 19"/>
                <a:gd name="T11" fmla="*/ 758 h 857"/>
                <a:gd name="T12" fmla="*/ 19 w 19"/>
                <a:gd name="T13" fmla="*/ 739 h 857"/>
                <a:gd name="T14" fmla="*/ 19 w 19"/>
                <a:gd name="T15" fmla="*/ 701 h 857"/>
                <a:gd name="T16" fmla="*/ 0 w 19"/>
                <a:gd name="T17" fmla="*/ 682 h 857"/>
                <a:gd name="T18" fmla="*/ 19 w 19"/>
                <a:gd name="T19" fmla="*/ 701 h 857"/>
                <a:gd name="T20" fmla="*/ 0 w 19"/>
                <a:gd name="T21" fmla="*/ 644 h 857"/>
                <a:gd name="T22" fmla="*/ 19 w 19"/>
                <a:gd name="T23" fmla="*/ 625 h 857"/>
                <a:gd name="T24" fmla="*/ 19 w 19"/>
                <a:gd name="T25" fmla="*/ 587 h 857"/>
                <a:gd name="T26" fmla="*/ 0 w 19"/>
                <a:gd name="T27" fmla="*/ 568 h 857"/>
                <a:gd name="T28" fmla="*/ 19 w 19"/>
                <a:gd name="T29" fmla="*/ 587 h 857"/>
                <a:gd name="T30" fmla="*/ 0 w 19"/>
                <a:gd name="T31" fmla="*/ 530 h 857"/>
                <a:gd name="T32" fmla="*/ 19 w 19"/>
                <a:gd name="T33" fmla="*/ 512 h 857"/>
                <a:gd name="T34" fmla="*/ 19 w 19"/>
                <a:gd name="T35" fmla="*/ 474 h 857"/>
                <a:gd name="T36" fmla="*/ 0 w 19"/>
                <a:gd name="T37" fmla="*/ 455 h 857"/>
                <a:gd name="T38" fmla="*/ 19 w 19"/>
                <a:gd name="T39" fmla="*/ 474 h 857"/>
                <a:gd name="T40" fmla="*/ 0 w 19"/>
                <a:gd name="T41" fmla="*/ 417 h 857"/>
                <a:gd name="T42" fmla="*/ 19 w 19"/>
                <a:gd name="T43" fmla="*/ 398 h 857"/>
                <a:gd name="T44" fmla="*/ 19 w 19"/>
                <a:gd name="T45" fmla="*/ 360 h 857"/>
                <a:gd name="T46" fmla="*/ 0 w 19"/>
                <a:gd name="T47" fmla="*/ 341 h 857"/>
                <a:gd name="T48" fmla="*/ 19 w 19"/>
                <a:gd name="T49" fmla="*/ 360 h 857"/>
                <a:gd name="T50" fmla="*/ 0 w 19"/>
                <a:gd name="T51" fmla="*/ 303 h 857"/>
                <a:gd name="T52" fmla="*/ 19 w 19"/>
                <a:gd name="T53" fmla="*/ 284 h 857"/>
                <a:gd name="T54" fmla="*/ 19 w 19"/>
                <a:gd name="T55" fmla="*/ 246 h 857"/>
                <a:gd name="T56" fmla="*/ 0 w 19"/>
                <a:gd name="T57" fmla="*/ 227 h 857"/>
                <a:gd name="T58" fmla="*/ 19 w 19"/>
                <a:gd name="T59" fmla="*/ 246 h 857"/>
                <a:gd name="T60" fmla="*/ 0 w 19"/>
                <a:gd name="T61" fmla="*/ 189 h 857"/>
                <a:gd name="T62" fmla="*/ 19 w 19"/>
                <a:gd name="T63" fmla="*/ 171 h 857"/>
                <a:gd name="T64" fmla="*/ 19 w 19"/>
                <a:gd name="T65" fmla="*/ 133 h 857"/>
                <a:gd name="T66" fmla="*/ 0 w 19"/>
                <a:gd name="T67" fmla="*/ 114 h 857"/>
                <a:gd name="T68" fmla="*/ 19 w 19"/>
                <a:gd name="T69" fmla="*/ 133 h 857"/>
                <a:gd name="T70" fmla="*/ 0 w 19"/>
                <a:gd name="T71" fmla="*/ 76 h 857"/>
                <a:gd name="T72" fmla="*/ 19 w 19"/>
                <a:gd name="T73" fmla="*/ 57 h 857"/>
                <a:gd name="T74" fmla="*/ 19 w 19"/>
                <a:gd name="T75" fmla="*/ 19 h 857"/>
                <a:gd name="T76" fmla="*/ 0 w 19"/>
                <a:gd name="T77" fmla="*/ 0 h 857"/>
                <a:gd name="T78" fmla="*/ 19 w 19"/>
                <a:gd name="T79" fmla="*/ 19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857">
                  <a:moveTo>
                    <a:pt x="19" y="857"/>
                  </a:moveTo>
                  <a:lnTo>
                    <a:pt x="0" y="857"/>
                  </a:lnTo>
                  <a:lnTo>
                    <a:pt x="0" y="852"/>
                  </a:lnTo>
                  <a:lnTo>
                    <a:pt x="19" y="852"/>
                  </a:lnTo>
                  <a:lnTo>
                    <a:pt x="19" y="857"/>
                  </a:lnTo>
                  <a:close/>
                  <a:moveTo>
                    <a:pt x="19" y="815"/>
                  </a:moveTo>
                  <a:lnTo>
                    <a:pt x="0" y="815"/>
                  </a:lnTo>
                  <a:lnTo>
                    <a:pt x="0" y="796"/>
                  </a:lnTo>
                  <a:lnTo>
                    <a:pt x="19" y="796"/>
                  </a:lnTo>
                  <a:lnTo>
                    <a:pt x="19" y="815"/>
                  </a:lnTo>
                  <a:close/>
                  <a:moveTo>
                    <a:pt x="19" y="758"/>
                  </a:moveTo>
                  <a:lnTo>
                    <a:pt x="0" y="758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8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0"/>
                  </a:moveTo>
                  <a:lnTo>
                    <a:pt x="0" y="530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0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89"/>
                  </a:moveTo>
                  <a:lnTo>
                    <a:pt x="0" y="189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89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37"/>
            <p:cNvSpPr>
              <a:spLocks noEditPoints="1"/>
            </p:cNvSpPr>
            <p:nvPr/>
          </p:nvSpPr>
          <p:spPr bwMode="auto">
            <a:xfrm>
              <a:off x="1763282" y="4422678"/>
              <a:ext cx="21431" cy="563166"/>
            </a:xfrm>
            <a:custGeom>
              <a:avLst/>
              <a:gdLst>
                <a:gd name="T0" fmla="*/ 18 w 18"/>
                <a:gd name="T1" fmla="*/ 473 h 473"/>
                <a:gd name="T2" fmla="*/ 0 w 18"/>
                <a:gd name="T3" fmla="*/ 473 h 473"/>
                <a:gd name="T4" fmla="*/ 0 w 18"/>
                <a:gd name="T5" fmla="*/ 455 h 473"/>
                <a:gd name="T6" fmla="*/ 18 w 18"/>
                <a:gd name="T7" fmla="*/ 455 h 473"/>
                <a:gd name="T8" fmla="*/ 18 w 18"/>
                <a:gd name="T9" fmla="*/ 473 h 473"/>
                <a:gd name="T10" fmla="*/ 18 w 18"/>
                <a:gd name="T11" fmla="*/ 417 h 473"/>
                <a:gd name="T12" fmla="*/ 0 w 18"/>
                <a:gd name="T13" fmla="*/ 417 h 473"/>
                <a:gd name="T14" fmla="*/ 0 w 18"/>
                <a:gd name="T15" fmla="*/ 398 h 473"/>
                <a:gd name="T16" fmla="*/ 18 w 18"/>
                <a:gd name="T17" fmla="*/ 398 h 473"/>
                <a:gd name="T18" fmla="*/ 18 w 18"/>
                <a:gd name="T19" fmla="*/ 417 h 473"/>
                <a:gd name="T20" fmla="*/ 18 w 18"/>
                <a:gd name="T21" fmla="*/ 360 h 473"/>
                <a:gd name="T22" fmla="*/ 0 w 18"/>
                <a:gd name="T23" fmla="*/ 360 h 473"/>
                <a:gd name="T24" fmla="*/ 0 w 18"/>
                <a:gd name="T25" fmla="*/ 341 h 473"/>
                <a:gd name="T26" fmla="*/ 18 w 18"/>
                <a:gd name="T27" fmla="*/ 341 h 473"/>
                <a:gd name="T28" fmla="*/ 18 w 18"/>
                <a:gd name="T29" fmla="*/ 360 h 473"/>
                <a:gd name="T30" fmla="*/ 18 w 18"/>
                <a:gd name="T31" fmla="*/ 303 h 473"/>
                <a:gd name="T32" fmla="*/ 0 w 18"/>
                <a:gd name="T33" fmla="*/ 303 h 473"/>
                <a:gd name="T34" fmla="*/ 0 w 18"/>
                <a:gd name="T35" fmla="*/ 284 h 473"/>
                <a:gd name="T36" fmla="*/ 18 w 18"/>
                <a:gd name="T37" fmla="*/ 284 h 473"/>
                <a:gd name="T38" fmla="*/ 18 w 18"/>
                <a:gd name="T39" fmla="*/ 303 h 473"/>
                <a:gd name="T40" fmla="*/ 18 w 18"/>
                <a:gd name="T41" fmla="*/ 246 h 473"/>
                <a:gd name="T42" fmla="*/ 0 w 18"/>
                <a:gd name="T43" fmla="*/ 246 h 473"/>
                <a:gd name="T44" fmla="*/ 0 w 18"/>
                <a:gd name="T45" fmla="*/ 227 h 473"/>
                <a:gd name="T46" fmla="*/ 18 w 18"/>
                <a:gd name="T47" fmla="*/ 227 h 473"/>
                <a:gd name="T48" fmla="*/ 18 w 18"/>
                <a:gd name="T49" fmla="*/ 246 h 473"/>
                <a:gd name="T50" fmla="*/ 18 w 18"/>
                <a:gd name="T51" fmla="*/ 189 h 473"/>
                <a:gd name="T52" fmla="*/ 0 w 18"/>
                <a:gd name="T53" fmla="*/ 189 h 473"/>
                <a:gd name="T54" fmla="*/ 0 w 18"/>
                <a:gd name="T55" fmla="*/ 170 h 473"/>
                <a:gd name="T56" fmla="*/ 18 w 18"/>
                <a:gd name="T57" fmla="*/ 170 h 473"/>
                <a:gd name="T58" fmla="*/ 18 w 18"/>
                <a:gd name="T59" fmla="*/ 189 h 473"/>
                <a:gd name="T60" fmla="*/ 18 w 18"/>
                <a:gd name="T61" fmla="*/ 133 h 473"/>
                <a:gd name="T62" fmla="*/ 0 w 18"/>
                <a:gd name="T63" fmla="*/ 133 h 473"/>
                <a:gd name="T64" fmla="*/ 0 w 18"/>
                <a:gd name="T65" fmla="*/ 114 h 473"/>
                <a:gd name="T66" fmla="*/ 18 w 18"/>
                <a:gd name="T67" fmla="*/ 114 h 473"/>
                <a:gd name="T68" fmla="*/ 18 w 18"/>
                <a:gd name="T69" fmla="*/ 133 h 473"/>
                <a:gd name="T70" fmla="*/ 18 w 18"/>
                <a:gd name="T71" fmla="*/ 76 h 473"/>
                <a:gd name="T72" fmla="*/ 0 w 18"/>
                <a:gd name="T73" fmla="*/ 76 h 473"/>
                <a:gd name="T74" fmla="*/ 0 w 18"/>
                <a:gd name="T75" fmla="*/ 57 h 473"/>
                <a:gd name="T76" fmla="*/ 18 w 18"/>
                <a:gd name="T77" fmla="*/ 57 h 473"/>
                <a:gd name="T78" fmla="*/ 18 w 18"/>
                <a:gd name="T79" fmla="*/ 76 h 473"/>
                <a:gd name="T80" fmla="*/ 18 w 18"/>
                <a:gd name="T81" fmla="*/ 19 h 473"/>
                <a:gd name="T82" fmla="*/ 0 w 18"/>
                <a:gd name="T83" fmla="*/ 19 h 473"/>
                <a:gd name="T84" fmla="*/ 0 w 18"/>
                <a:gd name="T85" fmla="*/ 0 h 473"/>
                <a:gd name="T86" fmla="*/ 18 w 18"/>
                <a:gd name="T87" fmla="*/ 0 h 473"/>
                <a:gd name="T88" fmla="*/ 18 w 18"/>
                <a:gd name="T89" fmla="*/ 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473">
                  <a:moveTo>
                    <a:pt x="18" y="473"/>
                  </a:moveTo>
                  <a:lnTo>
                    <a:pt x="0" y="473"/>
                  </a:lnTo>
                  <a:lnTo>
                    <a:pt x="0" y="455"/>
                  </a:lnTo>
                  <a:lnTo>
                    <a:pt x="18" y="455"/>
                  </a:lnTo>
                  <a:lnTo>
                    <a:pt x="18" y="473"/>
                  </a:lnTo>
                  <a:close/>
                  <a:moveTo>
                    <a:pt x="18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8" y="398"/>
                  </a:lnTo>
                  <a:lnTo>
                    <a:pt x="18" y="417"/>
                  </a:lnTo>
                  <a:close/>
                  <a:moveTo>
                    <a:pt x="18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8" y="341"/>
                  </a:lnTo>
                  <a:lnTo>
                    <a:pt x="18" y="360"/>
                  </a:lnTo>
                  <a:close/>
                  <a:moveTo>
                    <a:pt x="18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8" y="284"/>
                  </a:lnTo>
                  <a:lnTo>
                    <a:pt x="18" y="303"/>
                  </a:lnTo>
                  <a:close/>
                  <a:moveTo>
                    <a:pt x="18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8" y="227"/>
                  </a:lnTo>
                  <a:lnTo>
                    <a:pt x="18" y="246"/>
                  </a:lnTo>
                  <a:close/>
                  <a:moveTo>
                    <a:pt x="18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18" y="170"/>
                  </a:lnTo>
                  <a:lnTo>
                    <a:pt x="18" y="189"/>
                  </a:lnTo>
                  <a:close/>
                  <a:moveTo>
                    <a:pt x="18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8" y="114"/>
                  </a:lnTo>
                  <a:lnTo>
                    <a:pt x="18" y="133"/>
                  </a:lnTo>
                  <a:close/>
                  <a:moveTo>
                    <a:pt x="18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8" y="57"/>
                  </a:lnTo>
                  <a:lnTo>
                    <a:pt x="18" y="76"/>
                  </a:lnTo>
                  <a:close/>
                  <a:moveTo>
                    <a:pt x="18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38"/>
            <p:cNvSpPr>
              <a:spLocks noEditPoints="1"/>
            </p:cNvSpPr>
            <p:nvPr/>
          </p:nvSpPr>
          <p:spPr bwMode="auto">
            <a:xfrm>
              <a:off x="1458482" y="2102149"/>
              <a:ext cx="22622" cy="900113"/>
            </a:xfrm>
            <a:custGeom>
              <a:avLst/>
              <a:gdLst>
                <a:gd name="T0" fmla="*/ 0 w 19"/>
                <a:gd name="T1" fmla="*/ 756 h 756"/>
                <a:gd name="T2" fmla="*/ 19 w 19"/>
                <a:gd name="T3" fmla="*/ 739 h 756"/>
                <a:gd name="T4" fmla="*/ 19 w 19"/>
                <a:gd name="T5" fmla="*/ 701 h 756"/>
                <a:gd name="T6" fmla="*/ 0 w 19"/>
                <a:gd name="T7" fmla="*/ 682 h 756"/>
                <a:gd name="T8" fmla="*/ 19 w 19"/>
                <a:gd name="T9" fmla="*/ 701 h 756"/>
                <a:gd name="T10" fmla="*/ 0 w 19"/>
                <a:gd name="T11" fmla="*/ 644 h 756"/>
                <a:gd name="T12" fmla="*/ 19 w 19"/>
                <a:gd name="T13" fmla="*/ 625 h 756"/>
                <a:gd name="T14" fmla="*/ 19 w 19"/>
                <a:gd name="T15" fmla="*/ 587 h 756"/>
                <a:gd name="T16" fmla="*/ 0 w 19"/>
                <a:gd name="T17" fmla="*/ 568 h 756"/>
                <a:gd name="T18" fmla="*/ 19 w 19"/>
                <a:gd name="T19" fmla="*/ 587 h 756"/>
                <a:gd name="T20" fmla="*/ 0 w 19"/>
                <a:gd name="T21" fmla="*/ 531 h 756"/>
                <a:gd name="T22" fmla="*/ 19 w 19"/>
                <a:gd name="T23" fmla="*/ 512 h 756"/>
                <a:gd name="T24" fmla="*/ 19 w 19"/>
                <a:gd name="T25" fmla="*/ 474 h 756"/>
                <a:gd name="T26" fmla="*/ 0 w 19"/>
                <a:gd name="T27" fmla="*/ 455 h 756"/>
                <a:gd name="T28" fmla="*/ 19 w 19"/>
                <a:gd name="T29" fmla="*/ 474 h 756"/>
                <a:gd name="T30" fmla="*/ 0 w 19"/>
                <a:gd name="T31" fmla="*/ 417 h 756"/>
                <a:gd name="T32" fmla="*/ 19 w 19"/>
                <a:gd name="T33" fmla="*/ 398 h 756"/>
                <a:gd name="T34" fmla="*/ 19 w 19"/>
                <a:gd name="T35" fmla="*/ 360 h 756"/>
                <a:gd name="T36" fmla="*/ 0 w 19"/>
                <a:gd name="T37" fmla="*/ 341 h 756"/>
                <a:gd name="T38" fmla="*/ 19 w 19"/>
                <a:gd name="T39" fmla="*/ 360 h 756"/>
                <a:gd name="T40" fmla="*/ 0 w 19"/>
                <a:gd name="T41" fmla="*/ 303 h 756"/>
                <a:gd name="T42" fmla="*/ 19 w 19"/>
                <a:gd name="T43" fmla="*/ 284 h 756"/>
                <a:gd name="T44" fmla="*/ 19 w 19"/>
                <a:gd name="T45" fmla="*/ 246 h 756"/>
                <a:gd name="T46" fmla="*/ 0 w 19"/>
                <a:gd name="T47" fmla="*/ 227 h 756"/>
                <a:gd name="T48" fmla="*/ 19 w 19"/>
                <a:gd name="T49" fmla="*/ 246 h 756"/>
                <a:gd name="T50" fmla="*/ 0 w 19"/>
                <a:gd name="T51" fmla="*/ 190 h 756"/>
                <a:gd name="T52" fmla="*/ 19 w 19"/>
                <a:gd name="T53" fmla="*/ 171 h 756"/>
                <a:gd name="T54" fmla="*/ 19 w 19"/>
                <a:gd name="T55" fmla="*/ 133 h 756"/>
                <a:gd name="T56" fmla="*/ 0 w 19"/>
                <a:gd name="T57" fmla="*/ 114 h 756"/>
                <a:gd name="T58" fmla="*/ 19 w 19"/>
                <a:gd name="T59" fmla="*/ 133 h 756"/>
                <a:gd name="T60" fmla="*/ 0 w 19"/>
                <a:gd name="T61" fmla="*/ 76 h 756"/>
                <a:gd name="T62" fmla="*/ 19 w 19"/>
                <a:gd name="T63" fmla="*/ 57 h 756"/>
                <a:gd name="T64" fmla="*/ 19 w 19"/>
                <a:gd name="T65" fmla="*/ 19 h 756"/>
                <a:gd name="T66" fmla="*/ 0 w 19"/>
                <a:gd name="T67" fmla="*/ 0 h 756"/>
                <a:gd name="T68" fmla="*/ 19 w 19"/>
                <a:gd name="T69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756">
                  <a:moveTo>
                    <a:pt x="19" y="756"/>
                  </a:moveTo>
                  <a:lnTo>
                    <a:pt x="0" y="756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6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1"/>
                  </a:moveTo>
                  <a:lnTo>
                    <a:pt x="0" y="531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1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39"/>
            <p:cNvSpPr>
              <a:spLocks noEditPoints="1"/>
            </p:cNvSpPr>
            <p:nvPr/>
          </p:nvSpPr>
          <p:spPr bwMode="auto">
            <a:xfrm>
              <a:off x="3247991" y="2118818"/>
              <a:ext cx="22622" cy="496491"/>
            </a:xfrm>
            <a:custGeom>
              <a:avLst/>
              <a:gdLst>
                <a:gd name="T0" fmla="*/ 19 w 19"/>
                <a:gd name="T1" fmla="*/ 417 h 417"/>
                <a:gd name="T2" fmla="*/ 0 w 19"/>
                <a:gd name="T3" fmla="*/ 417 h 417"/>
                <a:gd name="T4" fmla="*/ 0 w 19"/>
                <a:gd name="T5" fmla="*/ 398 h 417"/>
                <a:gd name="T6" fmla="*/ 19 w 19"/>
                <a:gd name="T7" fmla="*/ 398 h 417"/>
                <a:gd name="T8" fmla="*/ 19 w 19"/>
                <a:gd name="T9" fmla="*/ 417 h 417"/>
                <a:gd name="T10" fmla="*/ 19 w 19"/>
                <a:gd name="T11" fmla="*/ 360 h 417"/>
                <a:gd name="T12" fmla="*/ 0 w 19"/>
                <a:gd name="T13" fmla="*/ 360 h 417"/>
                <a:gd name="T14" fmla="*/ 0 w 19"/>
                <a:gd name="T15" fmla="*/ 341 h 417"/>
                <a:gd name="T16" fmla="*/ 19 w 19"/>
                <a:gd name="T17" fmla="*/ 341 h 417"/>
                <a:gd name="T18" fmla="*/ 19 w 19"/>
                <a:gd name="T19" fmla="*/ 360 h 417"/>
                <a:gd name="T20" fmla="*/ 19 w 19"/>
                <a:gd name="T21" fmla="*/ 303 h 417"/>
                <a:gd name="T22" fmla="*/ 0 w 19"/>
                <a:gd name="T23" fmla="*/ 303 h 417"/>
                <a:gd name="T24" fmla="*/ 0 w 19"/>
                <a:gd name="T25" fmla="*/ 285 h 417"/>
                <a:gd name="T26" fmla="*/ 19 w 19"/>
                <a:gd name="T27" fmla="*/ 285 h 417"/>
                <a:gd name="T28" fmla="*/ 19 w 19"/>
                <a:gd name="T29" fmla="*/ 303 h 417"/>
                <a:gd name="T30" fmla="*/ 19 w 19"/>
                <a:gd name="T31" fmla="*/ 247 h 417"/>
                <a:gd name="T32" fmla="*/ 0 w 19"/>
                <a:gd name="T33" fmla="*/ 247 h 417"/>
                <a:gd name="T34" fmla="*/ 0 w 19"/>
                <a:gd name="T35" fmla="*/ 228 h 417"/>
                <a:gd name="T36" fmla="*/ 19 w 19"/>
                <a:gd name="T37" fmla="*/ 228 h 417"/>
                <a:gd name="T38" fmla="*/ 19 w 19"/>
                <a:gd name="T39" fmla="*/ 247 h 417"/>
                <a:gd name="T40" fmla="*/ 19 w 19"/>
                <a:gd name="T41" fmla="*/ 190 h 417"/>
                <a:gd name="T42" fmla="*/ 0 w 19"/>
                <a:gd name="T43" fmla="*/ 190 h 417"/>
                <a:gd name="T44" fmla="*/ 0 w 19"/>
                <a:gd name="T45" fmla="*/ 171 h 417"/>
                <a:gd name="T46" fmla="*/ 19 w 19"/>
                <a:gd name="T47" fmla="*/ 171 h 417"/>
                <a:gd name="T48" fmla="*/ 19 w 19"/>
                <a:gd name="T49" fmla="*/ 190 h 417"/>
                <a:gd name="T50" fmla="*/ 19 w 19"/>
                <a:gd name="T51" fmla="*/ 133 h 417"/>
                <a:gd name="T52" fmla="*/ 0 w 19"/>
                <a:gd name="T53" fmla="*/ 133 h 417"/>
                <a:gd name="T54" fmla="*/ 0 w 19"/>
                <a:gd name="T55" fmla="*/ 114 h 417"/>
                <a:gd name="T56" fmla="*/ 19 w 19"/>
                <a:gd name="T57" fmla="*/ 114 h 417"/>
                <a:gd name="T58" fmla="*/ 19 w 19"/>
                <a:gd name="T59" fmla="*/ 133 h 417"/>
                <a:gd name="T60" fmla="*/ 19 w 19"/>
                <a:gd name="T61" fmla="*/ 76 h 417"/>
                <a:gd name="T62" fmla="*/ 0 w 19"/>
                <a:gd name="T63" fmla="*/ 76 h 417"/>
                <a:gd name="T64" fmla="*/ 0 w 19"/>
                <a:gd name="T65" fmla="*/ 57 h 417"/>
                <a:gd name="T66" fmla="*/ 19 w 19"/>
                <a:gd name="T67" fmla="*/ 57 h 417"/>
                <a:gd name="T68" fmla="*/ 19 w 19"/>
                <a:gd name="T69" fmla="*/ 76 h 417"/>
                <a:gd name="T70" fmla="*/ 19 w 19"/>
                <a:gd name="T71" fmla="*/ 19 h 417"/>
                <a:gd name="T72" fmla="*/ 0 w 19"/>
                <a:gd name="T73" fmla="*/ 19 h 417"/>
                <a:gd name="T74" fmla="*/ 0 w 19"/>
                <a:gd name="T75" fmla="*/ 0 h 417"/>
                <a:gd name="T76" fmla="*/ 19 w 19"/>
                <a:gd name="T77" fmla="*/ 0 h 417"/>
                <a:gd name="T78" fmla="*/ 19 w 19"/>
                <a:gd name="T79" fmla="*/ 1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417"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19" y="303"/>
                  </a:lnTo>
                  <a:close/>
                  <a:moveTo>
                    <a:pt x="19" y="247"/>
                  </a:moveTo>
                  <a:lnTo>
                    <a:pt x="0" y="247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247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75" name="直接连接符 49"/>
          <p:cNvCxnSpPr>
            <a:stCxn id="263" idx="1"/>
          </p:cNvCxnSpPr>
          <p:nvPr/>
        </p:nvCxnSpPr>
        <p:spPr>
          <a:xfrm flipV="1">
            <a:off x="8295889" y="1552966"/>
            <a:ext cx="90553" cy="1406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51"/>
          <p:cNvCxnSpPr/>
          <p:nvPr/>
        </p:nvCxnSpPr>
        <p:spPr>
          <a:xfrm flipV="1">
            <a:off x="10360264" y="1375028"/>
            <a:ext cx="0" cy="154640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52"/>
          <p:cNvSpPr txBox="1"/>
          <p:nvPr/>
        </p:nvSpPr>
        <p:spPr>
          <a:xfrm>
            <a:off x="7435119" y="773654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Pick Up</a:t>
            </a:r>
          </a:p>
        </p:txBody>
      </p:sp>
      <p:sp>
        <p:nvSpPr>
          <p:cNvPr id="280" name="文本框 54"/>
          <p:cNvSpPr txBox="1"/>
          <p:nvPr/>
        </p:nvSpPr>
        <p:spPr>
          <a:xfrm>
            <a:off x="10008247" y="696697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Drop Off</a:t>
            </a:r>
          </a:p>
        </p:txBody>
      </p:sp>
    </p:spTree>
    <p:extLst>
      <p:ext uri="{BB962C8B-B14F-4D97-AF65-F5344CB8AC3E}">
        <p14:creationId xmlns:p14="http://schemas.microsoft.com/office/powerpoint/2010/main" val="346152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42454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8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design considerations?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design, build and evaluate?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8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Comparison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8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1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technology going to use?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3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use interactive visuals?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5133706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work together?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449" y="2050869"/>
            <a:ext cx="2168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Qingfeng</a:t>
            </a:r>
            <a:r>
              <a:rPr lang="en-US" sz="2800" dirty="0" smtClean="0"/>
              <a:t> Han</a:t>
            </a:r>
            <a:endParaRPr lang="en-US" sz="2800" dirty="0"/>
          </a:p>
        </p:txBody>
      </p:sp>
      <p:cxnSp>
        <p:nvCxnSpPr>
          <p:cNvPr id="5" name="Elbow Connector 4"/>
          <p:cNvCxnSpPr>
            <a:stCxn id="2" idx="3"/>
          </p:cNvCxnSpPr>
          <p:nvPr/>
        </p:nvCxnSpPr>
        <p:spPr>
          <a:xfrm>
            <a:off x="3483056" y="2312479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2827" y="4994463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Sudan Zhang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816884" y="3491658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Dongqi</a:t>
            </a:r>
            <a:r>
              <a:rPr lang="en-US" sz="2800" dirty="0" smtClean="0"/>
              <a:t> Fu</a:t>
            </a:r>
            <a:endParaRPr lang="en-US" sz="2800" dirty="0"/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2233749" y="3735851"/>
            <a:ext cx="6583135" cy="635596"/>
          </a:xfrm>
          <a:prstGeom prst="bentConnector3">
            <a:avLst>
              <a:gd name="adj1" fmla="val 79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3" idx="3"/>
          </p:cNvCxnSpPr>
          <p:nvPr/>
        </p:nvCxnSpPr>
        <p:spPr>
          <a:xfrm>
            <a:off x="3483056" y="5277715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Timeline?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32016" y="3618411"/>
            <a:ext cx="9214214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42754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888" y="3547217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69005" y="3553749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32588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557675" y="3555924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9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1817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7555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73293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Week4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9901646" y="3618410"/>
            <a:ext cx="0" cy="1058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3124" y="4628996"/>
            <a:ext cx="137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Presentation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206855" y="3069771"/>
            <a:ext cx="0" cy="54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73293" y="2625634"/>
            <a:ext cx="0" cy="98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89735" y="2700438"/>
            <a:ext cx="14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Record video</a:t>
            </a:r>
            <a:endParaRPr lang="en-US" dirty="0">
              <a:solidFill>
                <a:srgbClr val="0FA8F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22826" y="2272977"/>
            <a:ext cx="13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Write paper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71658" y="2272977"/>
            <a:ext cx="0" cy="133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4115" y="188011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Develop </a:t>
            </a:r>
            <a:r>
              <a:rPr lang="en-US" dirty="0">
                <a:solidFill>
                  <a:srgbClr val="0FA8F5"/>
                </a:solidFill>
              </a:rPr>
              <a:t>infographic on website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86757" y="2249444"/>
            <a:ext cx="33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Validate draft with critique groups</a:t>
            </a:r>
          </a:p>
        </p:txBody>
      </p:sp>
      <p:cxnSp>
        <p:nvCxnSpPr>
          <p:cNvPr id="30" name="Straight Connector 29"/>
          <p:cNvCxnSpPr>
            <a:stCxn id="28" idx="2"/>
          </p:cNvCxnSpPr>
          <p:nvPr/>
        </p:nvCxnSpPr>
        <p:spPr>
          <a:xfrm>
            <a:off x="3577989" y="2618776"/>
            <a:ext cx="0" cy="99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7288" y="2718899"/>
            <a:ext cx="26088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Draw draft for infographic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899953" y="3088231"/>
            <a:ext cx="0" cy="52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46811" y="3611878"/>
            <a:ext cx="0" cy="558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99765" y="4151027"/>
            <a:ext cx="29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Cleaning and formatting data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645920" y="3611878"/>
            <a:ext cx="0" cy="908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36979" y="4491249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Acquire data</a:t>
            </a:r>
            <a:endParaRPr lang="en-US" dirty="0">
              <a:solidFill>
                <a:srgbClr val="0FA8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28934" y="1524061"/>
            <a:ext cx="1523177" cy="1512168"/>
            <a:chOff x="6728934" y="1524061"/>
            <a:chExt cx="1523177" cy="1512168"/>
          </a:xfrm>
        </p:grpSpPr>
        <p:sp>
          <p:nvSpPr>
            <p:cNvPr id="13" name="任意多边形 12"/>
            <p:cNvSpPr/>
            <p:nvPr/>
          </p:nvSpPr>
          <p:spPr>
            <a:xfrm rot="19200000">
              <a:off x="6728934" y="1524061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96574" y="1995079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Part2</a:t>
              </a:r>
              <a:endParaRPr lang="zh-CN" altLang="en-US" sz="3200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45119" y="2584436"/>
            <a:ext cx="2199581" cy="2183682"/>
            <a:chOff x="5245119" y="2584436"/>
            <a:chExt cx="2199581" cy="2183682"/>
          </a:xfrm>
        </p:grpSpPr>
        <p:sp>
          <p:nvSpPr>
            <p:cNvPr id="12" name="任意多边形 11"/>
            <p:cNvSpPr/>
            <p:nvPr/>
          </p:nvSpPr>
          <p:spPr>
            <a:xfrm rot="19200000">
              <a:off x="5245119" y="2584436"/>
              <a:ext cx="2199581" cy="2183682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49610" y="3407081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Part3</a:t>
              </a:r>
              <a:endParaRPr lang="zh-CN" altLang="en-US" sz="32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52574" y="2019274"/>
            <a:ext cx="1523177" cy="1512168"/>
            <a:chOff x="4052574" y="2019274"/>
            <a:chExt cx="1523177" cy="1512168"/>
          </a:xfrm>
        </p:grpSpPr>
        <p:sp>
          <p:nvSpPr>
            <p:cNvPr id="15" name="任意多边形 14"/>
            <p:cNvSpPr/>
            <p:nvPr/>
          </p:nvSpPr>
          <p:spPr>
            <a:xfrm rot="19200000">
              <a:off x="4052574" y="2019274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14904" y="2460246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Part1</a:t>
              </a:r>
              <a:endParaRPr lang="zh-CN" altLang="en-US" sz="32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8291" y="4250746"/>
            <a:ext cx="1970558" cy="1937724"/>
            <a:chOff x="4058291" y="4250746"/>
            <a:chExt cx="1970558" cy="1937724"/>
          </a:xfrm>
        </p:grpSpPr>
        <p:sp>
          <p:nvSpPr>
            <p:cNvPr id="14" name="任意多边形 13"/>
            <p:cNvSpPr/>
            <p:nvPr/>
          </p:nvSpPr>
          <p:spPr>
            <a:xfrm rot="19200000">
              <a:off x="4058291" y="4250746"/>
              <a:ext cx="1970558" cy="1937724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31413" y="492722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Part4</a:t>
              </a:r>
              <a:endParaRPr lang="zh-CN" altLang="en-US" sz="32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335725" y="861381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8335725" y="1313971"/>
            <a:ext cx="32466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 telling with your visualization? What is the 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Who is the audience?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deliverables?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6264" y="3115947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Details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7746264" y="3555474"/>
            <a:ext cx="370279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design considerations?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are you going to design, build, and evaluate?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does your visualization compare to what others have done?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components that make your visualization cool?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technologies you plan to use?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plan to use interactive visuals?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57618" y="4688561"/>
            <a:ext cx="37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6"/>
          <p:cNvSpPr>
            <a:spLocks noChangeArrowheads="1"/>
          </p:cNvSpPr>
          <p:nvPr/>
        </p:nvSpPr>
        <p:spPr bwMode="auto">
          <a:xfrm>
            <a:off x="657618" y="5180340"/>
            <a:ext cx="3246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work together?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is your timeline?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30344" y="2075510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427999" y="2515037"/>
            <a:ext cx="36670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Lead with 10 words on why you chose this </a:t>
            </a:r>
            <a:r>
              <a:rPr lang="en-US" sz="1600" dirty="0" smtClean="0"/>
              <a:t>project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project interesting?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visualization important?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is your visualization useful? </a:t>
            </a:r>
          </a:p>
        </p:txBody>
      </p:sp>
      <p:sp>
        <p:nvSpPr>
          <p:cNvPr id="30" name="文本框 7"/>
          <p:cNvSpPr txBox="1"/>
          <p:nvPr/>
        </p:nvSpPr>
        <p:spPr>
          <a:xfrm>
            <a:off x="1729195" y="972373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3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24166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5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33" name="矩形 32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14449" y="788145"/>
            <a:ext cx="691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we choose this topic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228600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 billion individual taxi trip</a:t>
            </a:r>
          </a:p>
          <a:p>
            <a:r>
              <a:rPr lang="en-US" dirty="0"/>
              <a:t>f</a:t>
            </a:r>
            <a:r>
              <a:rPr lang="en-US" dirty="0" smtClean="0"/>
              <a:t>rom Jan. 2009 to Jun. 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6579" y="1766580"/>
            <a:ext cx="114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Volume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579" y="3476357"/>
            <a:ext cx="118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Veracity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6" y="1340594"/>
            <a:ext cx="6371102" cy="5176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4992" y="4131863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LA(single) vs. NYC(multiple)</a:t>
            </a:r>
          </a:p>
        </p:txBody>
      </p:sp>
    </p:spTree>
    <p:extLst>
      <p:ext uri="{BB962C8B-B14F-4D97-AF65-F5344CB8AC3E}">
        <p14:creationId xmlns:p14="http://schemas.microsoft.com/office/powerpoint/2010/main" val="419205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interesting? How Useful?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Why important?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616605">
            <a:off x="7859862" y="1811542"/>
            <a:ext cx="37751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bad is the rush hour traffic from Midtown to JFK Airport?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33104">
            <a:off x="7197639" y="2573835"/>
            <a:ext cx="41931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does the Bridge and Tunnel crowd hang out on Saturday nights?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88020">
            <a:off x="8435874" y="3442522"/>
            <a:ext cx="32265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time do investment bankers get to work?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772828">
            <a:off x="7505757" y="4111745"/>
            <a:ext cx="33886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has Uber changed the landscape for taxis?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21014175">
            <a:off x="7587167" y="4794576"/>
            <a:ext cx="432055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Could Bruce Willis and Samuel L. Jackson have made it from 72</a:t>
            </a:r>
            <a:r>
              <a:rPr lang="en-US" baseline="30000" dirty="0" smtClean="0"/>
              <a:t>nd</a:t>
            </a:r>
            <a:r>
              <a:rPr lang="en-US" dirty="0" smtClean="0"/>
              <a:t> and Broadway to Wall Street in less than 30 minutes?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558" y="3078208"/>
            <a:ext cx="636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Our visuals address </a:t>
            </a:r>
            <a:r>
              <a:rPr lang="en-US" sz="2000" b="1" dirty="0"/>
              <a:t>all of these questions and many more.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45258" y="3478318"/>
            <a:ext cx="1549255" cy="0"/>
          </a:xfrm>
          <a:prstGeom prst="line">
            <a:avLst/>
          </a:prstGeom>
          <a:ln w="38100" cmpd="sng">
            <a:solidFill>
              <a:srgbClr val="0FA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85554" y="4010297"/>
            <a:ext cx="3174274" cy="13063"/>
          </a:xfrm>
          <a:prstGeom prst="line">
            <a:avLst/>
          </a:prstGeom>
          <a:ln w="38100">
            <a:solidFill>
              <a:srgbClr val="07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25521" y="4598125"/>
            <a:ext cx="1736982" cy="1306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3568" y="3509096"/>
            <a:ext cx="13069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FA8F5"/>
                </a:solidFill>
              </a:rPr>
              <a:t>Interesting</a:t>
            </a:r>
            <a:endParaRPr lang="en-US" sz="2000" dirty="0">
              <a:solidFill>
                <a:srgbClr val="0FA8F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17228" y="4091704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5496B"/>
                </a:solidFill>
              </a:rPr>
              <a:t>U</a:t>
            </a:r>
            <a:r>
              <a:rPr lang="en-US" sz="2000" dirty="0" smtClean="0">
                <a:solidFill>
                  <a:srgbClr val="05496B"/>
                </a:solidFill>
              </a:rPr>
              <a:t>seful</a:t>
            </a:r>
            <a:endParaRPr lang="en-US" sz="2000" dirty="0">
              <a:solidFill>
                <a:srgbClr val="05496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7838" y="4663437"/>
            <a:ext cx="123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Important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3304904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56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Who is the audience?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5109" y="2129246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Ride-sharing service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85109" y="4101737"/>
            <a:ext cx="3025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Individuals </a:t>
            </a:r>
          </a:p>
          <a:p>
            <a:r>
              <a:rPr lang="en-US" sz="2400" dirty="0" smtClean="0"/>
              <a:t>(especially for tourists)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45" y="1713579"/>
            <a:ext cx="3837214" cy="78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99" y="1635201"/>
            <a:ext cx="1538801" cy="108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2" y="2787355"/>
            <a:ext cx="1232263" cy="123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035" y="2795151"/>
            <a:ext cx="3174777" cy="134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749" y="4471069"/>
            <a:ext cx="1966700" cy="198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96" y="4332669"/>
            <a:ext cx="2936102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Story Telling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657" y="2168436"/>
            <a:ext cx="757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</a:t>
            </a:r>
            <a:r>
              <a:rPr lang="en-US" sz="2400" dirty="0" err="1" smtClean="0"/>
              <a:t>ofo</a:t>
            </a:r>
            <a:r>
              <a:rPr lang="en-US" sz="2400" dirty="0" smtClean="0"/>
              <a:t> wants to enter into NYC after landed in Seattle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75657" y="3631476"/>
            <a:ext cx="586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Uber and Lyft extend market share?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0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deliverables?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6319" y="1735060"/>
            <a:ext cx="2062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Interactive</a:t>
            </a:r>
          </a:p>
          <a:p>
            <a:pPr algn="ctr"/>
            <a:r>
              <a:rPr lang="en-US" sz="3200" dirty="0" smtClean="0"/>
              <a:t>Infographic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786949" y="2220688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Video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77281" y="2220688"/>
            <a:ext cx="1147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Paper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77600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4958" y="3371068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 plot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1195" y="411565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 chart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6387" y="4525346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Chord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0527" y="4946930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graph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71691" y="374336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 chart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42651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71873" y="338855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Describe the</a:t>
            </a:r>
          </a:p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4652" y="280546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59706" y="3403476"/>
            <a:ext cx="160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Show </a:t>
            </a:r>
          </a:p>
          <a:p>
            <a:pPr algn="ctr"/>
            <a:r>
              <a:rPr lang="en-US" dirty="0" smtClean="0"/>
              <a:t>how to use </a:t>
            </a:r>
          </a:p>
          <a:p>
            <a:pPr algn="ctr"/>
            <a:r>
              <a:rPr lang="en-US" dirty="0" smtClean="0"/>
              <a:t>the infographic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9ED"/>
      </a:accent1>
      <a:accent2>
        <a:srgbClr val="00B050"/>
      </a:accent2>
      <a:accent3>
        <a:srgbClr val="00206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503</Words>
  <Application>Microsoft Macintosh PowerPoint</Application>
  <PresentationFormat>Widescreen</PresentationFormat>
  <Paragraphs>123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Century Gothic</vt:lpstr>
      <vt:lpstr>Mangal</vt:lpstr>
      <vt:lpstr>Segoe UI Light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Sudan Zhang</cp:lastModifiedBy>
  <cp:revision>82</cp:revision>
  <dcterms:created xsi:type="dcterms:W3CDTF">2015-07-31T04:09:26Z</dcterms:created>
  <dcterms:modified xsi:type="dcterms:W3CDTF">2017-10-10T02:16:00Z</dcterms:modified>
</cp:coreProperties>
</file>